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3"/>
  </p:notesMasterIdLst>
  <p:handoutMasterIdLst>
    <p:handoutMasterId r:id="rId14"/>
  </p:handoutMasterIdLst>
  <p:sldIdLst>
    <p:sldId id="261" r:id="rId5"/>
    <p:sldId id="268" r:id="rId6"/>
    <p:sldId id="258" r:id="rId7"/>
    <p:sldId id="259" r:id="rId8"/>
    <p:sldId id="260" r:id="rId9"/>
    <p:sldId id="267" r:id="rId10"/>
    <p:sldId id="266"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D509AD-95BE-9549-AB99-51F76E812DC1}" name="Ponzini, Julia" initials="PJ" userId="S::julia.ponzini@sap.com::cf25d7fd-8a8a-4237-b513-967ac7bef8d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49BDF2-56F9-47F7-8949-56A960463B8B}" v="97" dt="2025-05-08T02:21:37.2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037" autoAdjust="0"/>
  </p:normalViewPr>
  <p:slideViewPr>
    <p:cSldViewPr snapToGrid="0">
      <p:cViewPr varScale="1">
        <p:scale>
          <a:sx n="70" d="100"/>
          <a:sy n="70" d="100"/>
        </p:scale>
        <p:origin x="66" y="40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46D13C-453A-75A3-B672-6934DF53E8A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92AADF7-103F-694C-3837-FFAC9A4BC0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958DFF-00A4-6C45-999F-D0148B69AE8C}" type="datetimeFigureOut">
              <a:rPr lang="en-US" smtClean="0"/>
              <a:t>5/7/2025</a:t>
            </a:fld>
            <a:endParaRPr lang="en-US" dirty="0"/>
          </a:p>
        </p:txBody>
      </p:sp>
      <p:sp>
        <p:nvSpPr>
          <p:cNvPr id="4" name="Footer Placeholder 3">
            <a:extLst>
              <a:ext uri="{FF2B5EF4-FFF2-40B4-BE49-F238E27FC236}">
                <a16:creationId xmlns:a16="http://schemas.microsoft.com/office/drawing/2014/main" id="{046F6151-3BCC-E38D-EF28-B7655D253E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033D237-6A10-6BB5-44DF-FACED67B4AF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E809252-D6A9-FA48-9AD7-09612B2BDF4B}" type="slidenum">
              <a:rPr lang="en-US" smtClean="0"/>
              <a:t>‹#›</a:t>
            </a:fld>
            <a:endParaRPr lang="en-US" dirty="0"/>
          </a:p>
        </p:txBody>
      </p:sp>
    </p:spTree>
    <p:extLst>
      <p:ext uri="{BB962C8B-B14F-4D97-AF65-F5344CB8AC3E}">
        <p14:creationId xmlns:p14="http://schemas.microsoft.com/office/powerpoint/2010/main" val="5719928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8A4A7D13-AEA7-D14D-BEDD-AC4CC9F7933A}" type="datetimeFigureOut">
              <a:rPr lang="en-US" smtClean="0"/>
              <a:pPr/>
              <a:t>5/7/2025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4345E897-3997-7F45-90AA-6666FE7F6040}" type="slidenum">
              <a:rPr lang="en-US" smtClean="0"/>
              <a:pPr/>
              <a:t>‹#›</a:t>
            </a:fld>
            <a:endParaRPr lang="en-US" dirty="0"/>
          </a:p>
        </p:txBody>
      </p:sp>
    </p:spTree>
    <p:extLst>
      <p:ext uri="{BB962C8B-B14F-4D97-AF65-F5344CB8AC3E}">
        <p14:creationId xmlns:p14="http://schemas.microsoft.com/office/powerpoint/2010/main" val="3176715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345E897-3997-7F45-90AA-6666FE7F6040}" type="slidenum">
              <a:rPr lang="en-US" smtClean="0"/>
              <a:pPr/>
              <a:t>1</a:t>
            </a:fld>
            <a:endParaRPr lang="en-US" dirty="0"/>
          </a:p>
        </p:txBody>
      </p:sp>
    </p:spTree>
    <p:extLst>
      <p:ext uri="{BB962C8B-B14F-4D97-AF65-F5344CB8AC3E}">
        <p14:creationId xmlns:p14="http://schemas.microsoft.com/office/powerpoint/2010/main" val="3359644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Please describe your company and its business. When was your company founded? What is your company’s mission – why do you exist? Who are your customers? How is your company attempting to run as an intelligent enterprise? Use bullets or paragraphs. (Limit to 80 words)</a:t>
            </a:r>
          </a:p>
          <a:p>
            <a:endParaRPr lang="en-AU" dirty="0"/>
          </a:p>
        </p:txBody>
      </p:sp>
      <p:sp>
        <p:nvSpPr>
          <p:cNvPr id="4" name="Slide Number Placeholder 3"/>
          <p:cNvSpPr>
            <a:spLocks noGrp="1"/>
          </p:cNvSpPr>
          <p:nvPr>
            <p:ph type="sldNum" sz="quarter" idx="5"/>
          </p:nvPr>
        </p:nvSpPr>
        <p:spPr/>
        <p:txBody>
          <a:bodyPr/>
          <a:lstStyle/>
          <a:p>
            <a:fld id="{4345E897-3997-7F45-90AA-6666FE7F6040}" type="slidenum">
              <a:rPr lang="en-US" smtClean="0"/>
              <a:pPr/>
              <a:t>2</a:t>
            </a:fld>
            <a:endParaRPr lang="en-US" dirty="0"/>
          </a:p>
        </p:txBody>
      </p:sp>
    </p:spTree>
    <p:extLst>
      <p:ext uri="{BB962C8B-B14F-4D97-AF65-F5344CB8AC3E}">
        <p14:creationId xmlns:p14="http://schemas.microsoft.com/office/powerpoint/2010/main" val="332625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Enter a brief description of the business challenges: </a:t>
            </a:r>
            <a:r>
              <a:rPr lang="en-AU" dirty="0"/>
              <a:t>Was there a specific “business dilemma” you needed to solve that acted as the driver for change? What pain points and challenges did your organisation face prior to this initiative? How were these impacting the business?</a:t>
            </a:r>
          </a:p>
          <a:p>
            <a:endParaRPr lang="en-AU" dirty="0"/>
          </a:p>
        </p:txBody>
      </p:sp>
      <p:sp>
        <p:nvSpPr>
          <p:cNvPr id="4" name="Slide Number Placeholder 3"/>
          <p:cNvSpPr>
            <a:spLocks noGrp="1"/>
          </p:cNvSpPr>
          <p:nvPr>
            <p:ph type="sldNum" sz="quarter" idx="5"/>
          </p:nvPr>
        </p:nvSpPr>
        <p:spPr/>
        <p:txBody>
          <a:bodyPr/>
          <a:lstStyle/>
          <a:p>
            <a:fld id="{4345E897-3997-7F45-90AA-6666FE7F6040}" type="slidenum">
              <a:rPr lang="en-US" smtClean="0"/>
              <a:pPr/>
              <a:t>3</a:t>
            </a:fld>
            <a:endParaRPr lang="en-US" dirty="0"/>
          </a:p>
        </p:txBody>
      </p:sp>
    </p:spTree>
    <p:extLst>
      <p:ext uri="{BB962C8B-B14F-4D97-AF65-F5344CB8AC3E}">
        <p14:creationId xmlns:p14="http://schemas.microsoft.com/office/powerpoint/2010/main" val="3212775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Enter a brief description of the solution: What were the implementation highlights? What drove your decision? What were the key differentiators between SAP and the competition?</a:t>
            </a:r>
            <a:endParaRPr lang="en-AU" sz="900" dirty="0">
              <a:solidFill>
                <a:schemeClr val="tx1"/>
              </a:solidFill>
            </a:endParaRPr>
          </a:p>
          <a:p>
            <a:endParaRPr lang="en-AU" dirty="0"/>
          </a:p>
        </p:txBody>
      </p:sp>
      <p:sp>
        <p:nvSpPr>
          <p:cNvPr id="4" name="Slide Number Placeholder 3"/>
          <p:cNvSpPr>
            <a:spLocks noGrp="1"/>
          </p:cNvSpPr>
          <p:nvPr>
            <p:ph type="sldNum" sz="quarter" idx="5"/>
          </p:nvPr>
        </p:nvSpPr>
        <p:spPr/>
        <p:txBody>
          <a:bodyPr/>
          <a:lstStyle/>
          <a:p>
            <a:fld id="{4345E897-3997-7F45-90AA-6666FE7F6040}" type="slidenum">
              <a:rPr lang="en-US" smtClean="0"/>
              <a:pPr/>
              <a:t>4</a:t>
            </a:fld>
            <a:endParaRPr lang="en-US" dirty="0"/>
          </a:p>
        </p:txBody>
      </p:sp>
    </p:spTree>
    <p:extLst>
      <p:ext uri="{BB962C8B-B14F-4D97-AF65-F5344CB8AC3E}">
        <p14:creationId xmlns:p14="http://schemas.microsoft.com/office/powerpoint/2010/main" val="2784498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Enter a brief summary of the outcome or results of the project: Which business outcomes did the project achieve? How did it make a positive impact on your employees, customers and other relevant stakeholders? Which business processes improved the most since the implementation? How do the benefits </a:t>
            </a:r>
            <a:r>
              <a:rPr lang="en-US" dirty="0" err="1"/>
              <a:t>realised</a:t>
            </a:r>
            <a:r>
              <a:rPr lang="en-US" dirty="0"/>
              <a:t> compare to those estimated during the business case development? Did you see the savings you expected?</a:t>
            </a:r>
            <a:endParaRPr lang="en-AU" dirty="0"/>
          </a:p>
        </p:txBody>
      </p:sp>
      <p:sp>
        <p:nvSpPr>
          <p:cNvPr id="4" name="Slide Number Placeholder 3"/>
          <p:cNvSpPr>
            <a:spLocks noGrp="1"/>
          </p:cNvSpPr>
          <p:nvPr>
            <p:ph type="sldNum" sz="quarter" idx="5"/>
          </p:nvPr>
        </p:nvSpPr>
        <p:spPr/>
        <p:txBody>
          <a:bodyPr/>
          <a:lstStyle/>
          <a:p>
            <a:fld id="{4345E897-3997-7F45-90AA-6666FE7F6040}" type="slidenum">
              <a:rPr lang="en-US" smtClean="0"/>
              <a:pPr/>
              <a:t>5</a:t>
            </a:fld>
            <a:endParaRPr lang="en-US" dirty="0"/>
          </a:p>
        </p:txBody>
      </p:sp>
    </p:spTree>
    <p:extLst>
      <p:ext uri="{BB962C8B-B14F-4D97-AF65-F5344CB8AC3E}">
        <p14:creationId xmlns:p14="http://schemas.microsoft.com/office/powerpoint/2010/main" val="293395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Feel free to copy this slide to add additional quotes from various stakeholders / project team members / end users.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Executive quote with full attribution.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quote should describe the transformation achievement of your solution and what makes it innovative.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Good quotes help capture the authenticity behind the story. Make sure quotations highlight the importance of the technology for the project. (Limit to 50 words)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Insert the name and title of the person to attribute the quote to.  </a:t>
            </a:r>
          </a:p>
          <a:p>
            <a:endParaRPr lang="en-AU" dirty="0"/>
          </a:p>
        </p:txBody>
      </p:sp>
      <p:sp>
        <p:nvSpPr>
          <p:cNvPr id="4" name="Slide Number Placeholder 3"/>
          <p:cNvSpPr>
            <a:spLocks noGrp="1"/>
          </p:cNvSpPr>
          <p:nvPr>
            <p:ph type="sldNum" sz="quarter" idx="5"/>
          </p:nvPr>
        </p:nvSpPr>
        <p:spPr/>
        <p:txBody>
          <a:bodyPr/>
          <a:lstStyle/>
          <a:p>
            <a:fld id="{4345E897-3997-7F45-90AA-6666FE7F6040}" type="slidenum">
              <a:rPr lang="en-US" smtClean="0"/>
              <a:pPr/>
              <a:t>6</a:t>
            </a:fld>
            <a:endParaRPr lang="en-US" dirty="0"/>
          </a:p>
        </p:txBody>
      </p:sp>
    </p:spTree>
    <p:extLst>
      <p:ext uri="{BB962C8B-B14F-4D97-AF65-F5344CB8AC3E}">
        <p14:creationId xmlns:p14="http://schemas.microsoft.com/office/powerpoint/2010/main" val="2744555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SUMMARY SLIDE:  This slide aims to provide a high level summary of the submission.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Challenge: Enter a brief summary of the business and/or people challenges that led to the project. This can also be thought of as background. (Limit to 100 words)</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Solution: Enter a brief summary of the SAP technology utilized and deployed. Use project use case details slide to describe technical and process details of the solution. (Limit to 100 words)</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Outcome: </a:t>
            </a:r>
            <a:r>
              <a:rPr lang="en-US" dirty="0"/>
              <a:t>Enter a brief summary of the outcome or results of the project. What is different/better now compared to before the project? (Limit to 100 words)</a:t>
            </a:r>
          </a:p>
          <a:p>
            <a:endParaRPr lang="en-AU" dirty="0"/>
          </a:p>
        </p:txBody>
      </p:sp>
      <p:sp>
        <p:nvSpPr>
          <p:cNvPr id="4" name="Slide Number Placeholder 3"/>
          <p:cNvSpPr>
            <a:spLocks noGrp="1"/>
          </p:cNvSpPr>
          <p:nvPr>
            <p:ph type="sldNum" sz="quarter" idx="5"/>
          </p:nvPr>
        </p:nvSpPr>
        <p:spPr/>
        <p:txBody>
          <a:bodyPr/>
          <a:lstStyle/>
          <a:p>
            <a:fld id="{4345E897-3997-7F45-90AA-6666FE7F6040}" type="slidenum">
              <a:rPr lang="en-US" smtClean="0"/>
              <a:pPr/>
              <a:t>7</a:t>
            </a:fld>
            <a:endParaRPr lang="en-US" dirty="0"/>
          </a:p>
        </p:txBody>
      </p:sp>
    </p:spTree>
    <p:extLst>
      <p:ext uri="{BB962C8B-B14F-4D97-AF65-F5344CB8AC3E}">
        <p14:creationId xmlns:p14="http://schemas.microsoft.com/office/powerpoint/2010/main" val="12964081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31A1FDB-3C6B-1E52-05B0-80B70F715000}"/>
              </a:ext>
            </a:extLst>
          </p:cNvPr>
          <p:cNvPicPr>
            <a:picLocks noChangeAspect="1"/>
          </p:cNvPicPr>
          <p:nvPr userDrawn="1"/>
        </p:nvPicPr>
        <p:blipFill>
          <a:blip r:embed="rId2"/>
          <a:srcRect/>
          <a:stretch/>
        </p:blipFill>
        <p:spPr>
          <a:xfrm>
            <a:off x="6108700" y="0"/>
            <a:ext cx="6083299" cy="6857999"/>
          </a:xfrm>
          <a:prstGeom prst="rect">
            <a:avLst/>
          </a:prstGeom>
        </p:spPr>
      </p:pic>
      <p:sp>
        <p:nvSpPr>
          <p:cNvPr id="2" name="Title 1">
            <a:extLst>
              <a:ext uri="{FF2B5EF4-FFF2-40B4-BE49-F238E27FC236}">
                <a16:creationId xmlns:a16="http://schemas.microsoft.com/office/drawing/2014/main" id="{796EDBA5-B027-66EF-2546-0410E62AC8B6}"/>
              </a:ext>
            </a:extLst>
          </p:cNvPr>
          <p:cNvSpPr>
            <a:spLocks noGrp="1"/>
          </p:cNvSpPr>
          <p:nvPr>
            <p:ph type="ctrTitle" hasCustomPrompt="1"/>
          </p:nvPr>
        </p:nvSpPr>
        <p:spPr>
          <a:xfrm>
            <a:off x="380855" y="3198911"/>
            <a:ext cx="5602952" cy="460176"/>
          </a:xfrm>
        </p:spPr>
        <p:txBody>
          <a:bodyPr anchor="t" anchorCtr="0">
            <a:noAutofit/>
          </a:bodyPr>
          <a:lstStyle>
            <a:lvl1pPr algn="l">
              <a:defRPr sz="1800" b="0" spc="0" baseline="0">
                <a:solidFill>
                  <a:schemeClr val="accent1"/>
                </a:solidFill>
                <a:latin typeface="+mj-lt"/>
              </a:defRPr>
            </a:lvl1pPr>
          </a:lstStyle>
          <a:p>
            <a:r>
              <a:rPr lang="en-US" dirty="0"/>
              <a:t>Insert Participant’s Company Name</a:t>
            </a:r>
          </a:p>
        </p:txBody>
      </p:sp>
      <p:sp>
        <p:nvSpPr>
          <p:cNvPr id="25" name="Picture Placeholder 24">
            <a:extLst>
              <a:ext uri="{FF2B5EF4-FFF2-40B4-BE49-F238E27FC236}">
                <a16:creationId xmlns:a16="http://schemas.microsoft.com/office/drawing/2014/main" id="{4CD11807-9D1A-E9CF-63FB-C37ADA06C181}"/>
              </a:ext>
            </a:extLst>
          </p:cNvPr>
          <p:cNvSpPr>
            <a:spLocks noGrp="1"/>
          </p:cNvSpPr>
          <p:nvPr>
            <p:ph type="pic" sz="quarter" idx="14" hasCustomPrompt="1"/>
          </p:nvPr>
        </p:nvSpPr>
        <p:spPr>
          <a:xfrm>
            <a:off x="424742" y="5461112"/>
            <a:ext cx="2144712" cy="971550"/>
          </a:xfrm>
        </p:spPr>
        <p:txBody>
          <a:bodyPr anchor="ctr" anchorCtr="1">
            <a:normAutofit/>
          </a:bodyPr>
          <a:lstStyle>
            <a:lvl1pPr algn="ctr">
              <a:defRPr sz="1200"/>
            </a:lvl1pPr>
          </a:lstStyle>
          <a:p>
            <a:r>
              <a:rPr lang="en-US" dirty="0"/>
              <a:t>Participant’s Logo</a:t>
            </a:r>
          </a:p>
        </p:txBody>
      </p:sp>
      <p:pic>
        <p:nvPicPr>
          <p:cNvPr id="10" name="Graphic 9">
            <a:extLst>
              <a:ext uri="{FF2B5EF4-FFF2-40B4-BE49-F238E27FC236}">
                <a16:creationId xmlns:a16="http://schemas.microsoft.com/office/drawing/2014/main" id="{6AFE1586-E972-5E9A-1284-EA28375B0EA8}"/>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761244" y="5937030"/>
            <a:ext cx="1006014" cy="495632"/>
          </a:xfrm>
          <a:prstGeom prst="rect">
            <a:avLst/>
          </a:prstGeom>
        </p:spPr>
      </p:pic>
      <p:sp>
        <p:nvSpPr>
          <p:cNvPr id="15" name="Title 1">
            <a:extLst>
              <a:ext uri="{FF2B5EF4-FFF2-40B4-BE49-F238E27FC236}">
                <a16:creationId xmlns:a16="http://schemas.microsoft.com/office/drawing/2014/main" id="{A140E0A4-2493-412C-B014-CE0B75F02D46}"/>
              </a:ext>
            </a:extLst>
          </p:cNvPr>
          <p:cNvSpPr txBox="1">
            <a:spLocks/>
          </p:cNvSpPr>
          <p:nvPr userDrawn="1"/>
        </p:nvSpPr>
        <p:spPr>
          <a:xfrm>
            <a:off x="381602" y="1363705"/>
            <a:ext cx="4862875" cy="25989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600" b="1" i="0" kern="1200" spc="-20" baseline="0">
                <a:solidFill>
                  <a:schemeClr val="accent1"/>
                </a:solidFill>
                <a:latin typeface="+mj-lt"/>
                <a:ea typeface="+mj-ea"/>
                <a:cs typeface="Arial" panose="020B0604020202020204" pitchFamily="34" charset="0"/>
              </a:defRPr>
            </a:lvl1pPr>
          </a:lstStyle>
          <a:p>
            <a:r>
              <a:rPr lang="en-US" sz="2400" dirty="0"/>
              <a:t>Customer Excellence Awards</a:t>
            </a:r>
            <a:br>
              <a:rPr lang="en-US" sz="2400" dirty="0"/>
            </a:br>
            <a:r>
              <a:rPr lang="en-US" sz="2400" dirty="0"/>
              <a:t>Entry Pitch Deck</a:t>
            </a:r>
            <a:endParaRPr lang="en-US" sz="2400" spc="0" baseline="0" dirty="0"/>
          </a:p>
        </p:txBody>
      </p:sp>
      <p:sp>
        <p:nvSpPr>
          <p:cNvPr id="9" name="Text Placeholder 8">
            <a:extLst>
              <a:ext uri="{FF2B5EF4-FFF2-40B4-BE49-F238E27FC236}">
                <a16:creationId xmlns:a16="http://schemas.microsoft.com/office/drawing/2014/main" id="{247F3C81-FB03-6BBE-06A3-27C5FBFC0BBA}"/>
              </a:ext>
            </a:extLst>
          </p:cNvPr>
          <p:cNvSpPr>
            <a:spLocks noGrp="1"/>
          </p:cNvSpPr>
          <p:nvPr>
            <p:ph type="body" sz="quarter" idx="18" hasCustomPrompt="1"/>
          </p:nvPr>
        </p:nvSpPr>
        <p:spPr>
          <a:xfrm>
            <a:off x="380855" y="2527251"/>
            <a:ext cx="5625498" cy="560326"/>
          </a:xfrm>
        </p:spPr>
        <p:txBody>
          <a:bodyPr>
            <a:normAutofit/>
          </a:bodyPr>
          <a:lstStyle>
            <a:lvl1pPr>
              <a:defRPr sz="2000" b="1">
                <a:latin typeface="+mj-lt"/>
              </a:defRPr>
            </a:lvl1pPr>
          </a:lstStyle>
          <a:p>
            <a:pPr lvl="0"/>
            <a:r>
              <a:rPr lang="en-US"/>
              <a:t>Insert Entry Title</a:t>
            </a:r>
            <a:endParaRPr lang="en-ZA"/>
          </a:p>
        </p:txBody>
      </p:sp>
      <p:pic>
        <p:nvPicPr>
          <p:cNvPr id="12" name="Picture 11" descr="A blue letters on a black background&#10;&#10;Description automatically generated">
            <a:extLst>
              <a:ext uri="{FF2B5EF4-FFF2-40B4-BE49-F238E27FC236}">
                <a16:creationId xmlns:a16="http://schemas.microsoft.com/office/drawing/2014/main" id="{0C9F0861-5FDE-4DCE-90B0-FBCECB228BDD}"/>
              </a:ext>
            </a:extLst>
          </p:cNvPr>
          <p:cNvPicPr>
            <a:picLocks noChangeAspect="1"/>
          </p:cNvPicPr>
          <p:nvPr userDrawn="1"/>
        </p:nvPicPr>
        <p:blipFill>
          <a:blip r:embed="rId5"/>
          <a:stretch>
            <a:fillRect/>
          </a:stretch>
        </p:blipFill>
        <p:spPr>
          <a:xfrm>
            <a:off x="381602" y="470034"/>
            <a:ext cx="2526797" cy="509017"/>
          </a:xfrm>
          <a:prstGeom prst="rect">
            <a:avLst/>
          </a:prstGeom>
        </p:spPr>
      </p:pic>
    </p:spTree>
    <p:extLst>
      <p:ext uri="{BB962C8B-B14F-4D97-AF65-F5344CB8AC3E}">
        <p14:creationId xmlns:p14="http://schemas.microsoft.com/office/powerpoint/2010/main" val="316447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Benefits and Outcomes 2 of 2">
    <p:spTree>
      <p:nvGrpSpPr>
        <p:cNvPr id="1" name=""/>
        <p:cNvGrpSpPr/>
        <p:nvPr/>
      </p:nvGrpSpPr>
      <p:grpSpPr>
        <a:xfrm>
          <a:off x="0" y="0"/>
          <a:ext cx="0" cy="0"/>
          <a:chOff x="0" y="0"/>
          <a:chExt cx="0" cy="0"/>
        </a:xfrm>
      </p:grpSpPr>
      <p:pic>
        <p:nvPicPr>
          <p:cNvPr id="7" name="Picture 6" descr="A blue logo with black background&#10;&#10;Description automatically generated">
            <a:extLst>
              <a:ext uri="{FF2B5EF4-FFF2-40B4-BE49-F238E27FC236}">
                <a16:creationId xmlns:a16="http://schemas.microsoft.com/office/drawing/2014/main" id="{F7D9B202-032F-9DEE-8784-D453CAB99B60}"/>
              </a:ext>
            </a:extLst>
          </p:cNvPr>
          <p:cNvPicPr>
            <a:picLocks noChangeAspect="1"/>
          </p:cNvPicPr>
          <p:nvPr userDrawn="1"/>
        </p:nvPicPr>
        <p:blipFill>
          <a:blip r:embed="rId2"/>
          <a:stretch>
            <a:fillRect/>
          </a:stretch>
        </p:blipFill>
        <p:spPr>
          <a:xfrm>
            <a:off x="420757" y="1410302"/>
            <a:ext cx="224404" cy="224404"/>
          </a:xfrm>
          <a:prstGeom prst="rect">
            <a:avLst/>
          </a:prstGeom>
        </p:spPr>
      </p:pic>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726440" y="1464342"/>
            <a:ext cx="3942075"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PEOPLE RELATED – PERSONAL PERSPECTIVE</a:t>
            </a:r>
          </a:p>
        </p:txBody>
      </p:sp>
      <p:sp>
        <p:nvSpPr>
          <p:cNvPr id="19" name="Text Placeholder 18">
            <a:extLst>
              <a:ext uri="{FF2B5EF4-FFF2-40B4-BE49-F238E27FC236}">
                <a16:creationId xmlns:a16="http://schemas.microsoft.com/office/drawing/2014/main" id="{08ED52B4-E82B-097A-D342-B42566B3B7EE}"/>
              </a:ext>
            </a:extLst>
          </p:cNvPr>
          <p:cNvSpPr>
            <a:spLocks noGrp="1"/>
          </p:cNvSpPr>
          <p:nvPr>
            <p:ph type="body" sz="quarter" idx="18" hasCustomPrompt="1"/>
          </p:nvPr>
        </p:nvSpPr>
        <p:spPr>
          <a:xfrm>
            <a:off x="425482" y="1747645"/>
            <a:ext cx="5304135" cy="3872002"/>
          </a:xfrm>
        </p:spPr>
        <p:txBody>
          <a:bodyPr>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r>
              <a:rPr lang="en-US">
                <a:solidFill>
                  <a:srgbClr val="001349"/>
                </a:solidFill>
                <a:effectLst/>
                <a:latin typeface="Arial" panose="020B0604020202020204" pitchFamily="34" charset="0"/>
              </a:rPr>
              <a:t>How does the project impact the lives of individuals, either inside or outside the organization? Examples: How has the project improved the productivity and experience, or reduced the pain points in employees’/customers’ lives? For employees, how does it impact their jobs or interaction with the company, partners, suppliers, and customers? For customers, how does it improve their services or improve their satisfaction? Was the solution widely adopted by your employees? Any issues? What impact did this have on your customers and/or customers’ customers? Include a short anecdote from someone (an employee or a customer’s customer) who benefitted from a personal perspective (the impact on their life outside of work, i.e., being able to spend more time with family, supporting their individual belief in social good, etc.). Bottom line: how did this improve people’s lives? This slide is NOT for citing workforce efficiency rose by X%, employee absenteeism dropped by Y%, staff communication improved by Z%, etc. (Limit to 100 words)</a:t>
            </a:r>
          </a:p>
        </p:txBody>
      </p:sp>
      <p:sp>
        <p:nvSpPr>
          <p:cNvPr id="18" name="Text Placeholder 18">
            <a:extLst>
              <a:ext uri="{FF2B5EF4-FFF2-40B4-BE49-F238E27FC236}">
                <a16:creationId xmlns:a16="http://schemas.microsoft.com/office/drawing/2014/main" id="{FC42D11E-2459-4A28-1551-F2A9554444A4}"/>
              </a:ext>
            </a:extLst>
          </p:cNvPr>
          <p:cNvSpPr>
            <a:spLocks noGrp="1"/>
          </p:cNvSpPr>
          <p:nvPr>
            <p:ph type="body" sz="quarter" idx="19" hasCustomPrompt="1"/>
          </p:nvPr>
        </p:nvSpPr>
        <p:spPr>
          <a:xfrm>
            <a:off x="6977563" y="2338092"/>
            <a:ext cx="4306134" cy="2691108"/>
          </a:xfrm>
        </p:spPr>
        <p:txBody>
          <a:bodyPr anchor="ctr" anchorCtr="1">
            <a:noAutofit/>
          </a:bodyPr>
          <a:lstStyle>
            <a:lvl1pPr algn="ctr">
              <a:lnSpc>
                <a:spcPct val="105000"/>
              </a:lnSpc>
              <a:spcBef>
                <a:spcPts val="1000"/>
              </a:spcBef>
              <a:defRPr sz="1400" b="1" spc="20" baseline="0">
                <a:latin typeface="+mj-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marL="0" marR="0" lvl="0" indent="0" algn="l" defTabSz="914400" rtl="0" eaLnBrk="1" fontAlgn="auto" latinLnBrk="0" hangingPunct="1">
              <a:lnSpc>
                <a:spcPct val="105000"/>
              </a:lnSpc>
              <a:spcBef>
                <a:spcPts val="1000"/>
              </a:spcBef>
              <a:spcAft>
                <a:spcPts val="0"/>
              </a:spcAft>
              <a:buClrTx/>
              <a:buSzTx/>
              <a:buFontTx/>
              <a:buNone/>
              <a:tabLst/>
              <a:defRPr/>
            </a:pPr>
            <a:r>
              <a:rPr lang="en-US"/>
              <a:t>Quote/anecdotal comment from end-user or customer or someone benefited by the outcomes</a:t>
            </a:r>
          </a:p>
        </p:txBody>
      </p:sp>
      <p:cxnSp>
        <p:nvCxnSpPr>
          <p:cNvPr id="15" name="Straight Connector 14">
            <a:extLst>
              <a:ext uri="{FF2B5EF4-FFF2-40B4-BE49-F238E27FC236}">
                <a16:creationId xmlns:a16="http://schemas.microsoft.com/office/drawing/2014/main" id="{7DD7DAE5-9E3B-DE65-BE79-03920071DD13}"/>
              </a:ext>
            </a:extLst>
          </p:cNvPr>
          <p:cNvCxnSpPr>
            <a:cxnSpLocks/>
          </p:cNvCxnSpPr>
          <p:nvPr userDrawn="1"/>
        </p:nvCxnSpPr>
        <p:spPr>
          <a:xfrm>
            <a:off x="6096000" y="1420668"/>
            <a:ext cx="0" cy="4165123"/>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EBC31B20-6AF3-CA5D-3A03-51B6C40B3EEE}"/>
              </a:ext>
            </a:extLst>
          </p:cNvPr>
          <p:cNvSpPr txBox="1"/>
          <p:nvPr userDrawn="1"/>
        </p:nvSpPr>
        <p:spPr>
          <a:xfrm>
            <a:off x="425481" y="322847"/>
            <a:ext cx="6925575" cy="543973"/>
          </a:xfrm>
          <a:prstGeom prst="rect">
            <a:avLst/>
          </a:prstGeom>
          <a:noFill/>
        </p:spPr>
        <p:txBody>
          <a:bodyPr wrap="none" lIns="0" tIns="0" rIns="0" bIns="0" rtlCol="0">
            <a:noAutofit/>
          </a:bodyPr>
          <a:lstStyle/>
          <a:p>
            <a:pPr algn="l"/>
            <a:r>
              <a:rPr lang="en-US" sz="3000" b="1" i="0" kern="1200" baseline="0" dirty="0">
                <a:solidFill>
                  <a:schemeClr val="accent1"/>
                </a:solidFill>
                <a:latin typeface="+mj-lt"/>
                <a:ea typeface="+mj-ea"/>
                <a:cs typeface="Arial" panose="020B0604020202020204" pitchFamily="34" charset="0"/>
              </a:rPr>
              <a:t>Benefits and Outcomes 2 of 2</a:t>
            </a:r>
            <a:endParaRPr lang="en-ZA" sz="3000" b="1" i="0" kern="1200" baseline="0" dirty="0">
              <a:solidFill>
                <a:schemeClr val="accent1"/>
              </a:solidFill>
              <a:latin typeface="+mj-lt"/>
              <a:ea typeface="+mj-ea"/>
              <a:cs typeface="Arial" panose="020B0604020202020204" pitchFamily="34" charset="0"/>
            </a:endParaRPr>
          </a:p>
        </p:txBody>
      </p:sp>
      <p:pic>
        <p:nvPicPr>
          <p:cNvPr id="9" name="Picture 8" descr="A blue and black symbol&#10;&#10;Description automatically generated with medium confidence">
            <a:extLst>
              <a:ext uri="{FF2B5EF4-FFF2-40B4-BE49-F238E27FC236}">
                <a16:creationId xmlns:a16="http://schemas.microsoft.com/office/drawing/2014/main" id="{ABB35BC1-5B42-371A-2596-93EA95A82753}"/>
              </a:ext>
            </a:extLst>
          </p:cNvPr>
          <p:cNvPicPr>
            <a:picLocks noChangeAspect="1"/>
          </p:cNvPicPr>
          <p:nvPr userDrawn="1"/>
        </p:nvPicPr>
        <p:blipFill>
          <a:blip r:embed="rId3"/>
          <a:stretch>
            <a:fillRect/>
          </a:stretch>
        </p:blipFill>
        <p:spPr>
          <a:xfrm>
            <a:off x="11270043" y="4942980"/>
            <a:ext cx="285762" cy="226229"/>
          </a:xfrm>
          <a:prstGeom prst="rect">
            <a:avLst/>
          </a:prstGeom>
        </p:spPr>
      </p:pic>
      <p:pic>
        <p:nvPicPr>
          <p:cNvPr id="14" name="Picture 13" descr="A blue quote marks on a black background&#10;&#10;Description automatically generated">
            <a:extLst>
              <a:ext uri="{FF2B5EF4-FFF2-40B4-BE49-F238E27FC236}">
                <a16:creationId xmlns:a16="http://schemas.microsoft.com/office/drawing/2014/main" id="{8EC0AB95-121C-B514-7F90-C63C88BA7CCC}"/>
              </a:ext>
            </a:extLst>
          </p:cNvPr>
          <p:cNvPicPr>
            <a:picLocks noChangeAspect="1"/>
          </p:cNvPicPr>
          <p:nvPr userDrawn="1"/>
        </p:nvPicPr>
        <p:blipFill>
          <a:blip r:embed="rId4"/>
          <a:stretch>
            <a:fillRect/>
          </a:stretch>
        </p:blipFill>
        <p:spPr>
          <a:xfrm>
            <a:off x="6694099" y="2194368"/>
            <a:ext cx="283464" cy="224409"/>
          </a:xfrm>
          <a:prstGeom prst="rect">
            <a:avLst/>
          </a:prstGeom>
        </p:spPr>
      </p:pic>
    </p:spTree>
    <p:extLst>
      <p:ext uri="{BB962C8B-B14F-4D97-AF65-F5344CB8AC3E}">
        <p14:creationId xmlns:p14="http://schemas.microsoft.com/office/powerpoint/2010/main" val="4012320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_Architectur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3" name="TextBox 2">
            <a:extLst>
              <a:ext uri="{FF2B5EF4-FFF2-40B4-BE49-F238E27FC236}">
                <a16:creationId xmlns:a16="http://schemas.microsoft.com/office/drawing/2014/main" id="{492F0224-F6C4-F1BD-E4A2-CB40110CD713}"/>
              </a:ext>
            </a:extLst>
          </p:cNvPr>
          <p:cNvSpPr txBox="1"/>
          <p:nvPr userDrawn="1"/>
        </p:nvSpPr>
        <p:spPr>
          <a:xfrm>
            <a:off x="424144" y="318734"/>
            <a:ext cx="6738655" cy="485498"/>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Architecture</a:t>
            </a:r>
            <a:endParaRPr lang="en-US" sz="1800" dirty="0">
              <a:latin typeface="+mj-lt"/>
              <a:cs typeface="Helvetica" panose="020B0604020202020204" pitchFamily="34" charset="0"/>
            </a:endParaRPr>
          </a:p>
        </p:txBody>
      </p:sp>
    </p:spTree>
    <p:extLst>
      <p:ext uri="{BB962C8B-B14F-4D97-AF65-F5344CB8AC3E}">
        <p14:creationId xmlns:p14="http://schemas.microsoft.com/office/powerpoint/2010/main" val="289914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_Deployment Details 1 of 3">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BD322F-2707-46D7-4C2A-8D66DDD33067}"/>
              </a:ext>
            </a:extLst>
          </p:cNvPr>
          <p:cNvSpPr>
            <a:spLocks noGrp="1"/>
          </p:cNvSpPr>
          <p:nvPr>
            <p:ph idx="1"/>
          </p:nvPr>
        </p:nvSpPr>
        <p:spPr>
          <a:xfrm>
            <a:off x="420757" y="1805796"/>
            <a:ext cx="7495142" cy="415441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8709214" y="1581827"/>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Deployment Status:</a:t>
            </a:r>
          </a:p>
        </p:txBody>
      </p:sp>
      <p:cxnSp>
        <p:nvCxnSpPr>
          <p:cNvPr id="26" name="Straight Connector 25">
            <a:extLst>
              <a:ext uri="{FF2B5EF4-FFF2-40B4-BE49-F238E27FC236}">
                <a16:creationId xmlns:a16="http://schemas.microsoft.com/office/drawing/2014/main" id="{2B8ADC4C-E63D-3C18-4544-4B96B1B4A09C}"/>
              </a:ext>
            </a:extLst>
          </p:cNvPr>
          <p:cNvCxnSpPr>
            <a:cxnSpLocks/>
          </p:cNvCxnSpPr>
          <p:nvPr userDrawn="1"/>
        </p:nvCxnSpPr>
        <p:spPr>
          <a:xfrm>
            <a:off x="8312557" y="1585923"/>
            <a:ext cx="0" cy="4422079"/>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Text Placeholder 18">
            <a:extLst>
              <a:ext uri="{FF2B5EF4-FFF2-40B4-BE49-F238E27FC236}">
                <a16:creationId xmlns:a16="http://schemas.microsoft.com/office/drawing/2014/main" id="{F0E5E523-2AC9-5D9D-1FEE-14CF60961A5A}"/>
              </a:ext>
            </a:extLst>
          </p:cNvPr>
          <p:cNvSpPr>
            <a:spLocks noGrp="1"/>
          </p:cNvSpPr>
          <p:nvPr>
            <p:ph type="body" sz="quarter" idx="18" hasCustomPrompt="1"/>
          </p:nvPr>
        </p:nvSpPr>
        <p:spPr>
          <a:xfrm>
            <a:off x="8709214" y="1768729"/>
            <a:ext cx="3057305" cy="471667"/>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Enter “Live”</a:t>
            </a:r>
          </a:p>
        </p:txBody>
      </p:sp>
      <p:sp>
        <p:nvSpPr>
          <p:cNvPr id="11" name="TextBox 10">
            <a:extLst>
              <a:ext uri="{FF2B5EF4-FFF2-40B4-BE49-F238E27FC236}">
                <a16:creationId xmlns:a16="http://schemas.microsoft.com/office/drawing/2014/main" id="{671AD1EC-2D85-EAF6-AE70-78B29713E6A9}"/>
              </a:ext>
            </a:extLst>
          </p:cNvPr>
          <p:cNvSpPr txBox="1"/>
          <p:nvPr userDrawn="1"/>
        </p:nvSpPr>
        <p:spPr>
          <a:xfrm>
            <a:off x="8709214" y="2294521"/>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Date:</a:t>
            </a:r>
          </a:p>
        </p:txBody>
      </p:sp>
      <p:sp>
        <p:nvSpPr>
          <p:cNvPr id="12" name="Text Placeholder 18">
            <a:extLst>
              <a:ext uri="{FF2B5EF4-FFF2-40B4-BE49-F238E27FC236}">
                <a16:creationId xmlns:a16="http://schemas.microsoft.com/office/drawing/2014/main" id="{E89B392F-D055-E0E3-453C-6A2762ADD67F}"/>
              </a:ext>
            </a:extLst>
          </p:cNvPr>
          <p:cNvSpPr>
            <a:spLocks noGrp="1"/>
          </p:cNvSpPr>
          <p:nvPr>
            <p:ph type="body" sz="quarter" idx="19" hasCustomPrompt="1"/>
          </p:nvPr>
        </p:nvSpPr>
        <p:spPr>
          <a:xfrm>
            <a:off x="8709214" y="2481423"/>
            <a:ext cx="3057305" cy="471667"/>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Enter deployment date</a:t>
            </a:r>
          </a:p>
        </p:txBody>
      </p:sp>
      <p:sp>
        <p:nvSpPr>
          <p:cNvPr id="18" name="TextBox 17">
            <a:extLst>
              <a:ext uri="{FF2B5EF4-FFF2-40B4-BE49-F238E27FC236}">
                <a16:creationId xmlns:a16="http://schemas.microsoft.com/office/drawing/2014/main" id="{FEDC2D21-BB8E-56D0-D073-558C0EB731F7}"/>
              </a:ext>
            </a:extLst>
          </p:cNvPr>
          <p:cNvSpPr txBox="1"/>
          <p:nvPr userDrawn="1"/>
        </p:nvSpPr>
        <p:spPr>
          <a:xfrm>
            <a:off x="8709214" y="3007216"/>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Number of End Users:</a:t>
            </a:r>
          </a:p>
        </p:txBody>
      </p:sp>
      <p:sp>
        <p:nvSpPr>
          <p:cNvPr id="21" name="Text Placeholder 18">
            <a:extLst>
              <a:ext uri="{FF2B5EF4-FFF2-40B4-BE49-F238E27FC236}">
                <a16:creationId xmlns:a16="http://schemas.microsoft.com/office/drawing/2014/main" id="{11763A2E-4F0C-B126-5A4B-E78641A92D46}"/>
              </a:ext>
            </a:extLst>
          </p:cNvPr>
          <p:cNvSpPr>
            <a:spLocks noGrp="1"/>
          </p:cNvSpPr>
          <p:nvPr>
            <p:ph type="body" sz="quarter" idx="20" hasCustomPrompt="1"/>
          </p:nvPr>
        </p:nvSpPr>
        <p:spPr>
          <a:xfrm>
            <a:off x="8709214" y="3194118"/>
            <a:ext cx="3057305" cy="471667"/>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Enter number of users</a:t>
            </a:r>
          </a:p>
        </p:txBody>
      </p:sp>
      <p:sp>
        <p:nvSpPr>
          <p:cNvPr id="25" name="TextBox 24">
            <a:extLst>
              <a:ext uri="{FF2B5EF4-FFF2-40B4-BE49-F238E27FC236}">
                <a16:creationId xmlns:a16="http://schemas.microsoft.com/office/drawing/2014/main" id="{A186D715-3962-3CD9-E824-26116B4A2C44}"/>
              </a:ext>
            </a:extLst>
          </p:cNvPr>
          <p:cNvSpPr txBox="1"/>
          <p:nvPr userDrawn="1"/>
        </p:nvSpPr>
        <p:spPr>
          <a:xfrm>
            <a:off x="8709214" y="3686293"/>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Transaction Volume:</a:t>
            </a:r>
          </a:p>
        </p:txBody>
      </p:sp>
      <p:sp>
        <p:nvSpPr>
          <p:cNvPr id="27" name="Text Placeholder 18">
            <a:extLst>
              <a:ext uri="{FF2B5EF4-FFF2-40B4-BE49-F238E27FC236}">
                <a16:creationId xmlns:a16="http://schemas.microsoft.com/office/drawing/2014/main" id="{2CE31ED0-1F67-457B-4802-3C34F82DFC24}"/>
              </a:ext>
            </a:extLst>
          </p:cNvPr>
          <p:cNvSpPr>
            <a:spLocks noGrp="1"/>
          </p:cNvSpPr>
          <p:nvPr>
            <p:ph type="body" sz="quarter" idx="21" hasCustomPrompt="1"/>
          </p:nvPr>
        </p:nvSpPr>
        <p:spPr>
          <a:xfrm>
            <a:off x="8709214" y="3873195"/>
            <a:ext cx="3057305" cy="2122596"/>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Enter volume, e.g., number of orders per day/month or number of messages per day/month</a:t>
            </a:r>
          </a:p>
        </p:txBody>
      </p:sp>
      <p:sp>
        <p:nvSpPr>
          <p:cNvPr id="28" name="TextBox 27">
            <a:extLst>
              <a:ext uri="{FF2B5EF4-FFF2-40B4-BE49-F238E27FC236}">
                <a16:creationId xmlns:a16="http://schemas.microsoft.com/office/drawing/2014/main" id="{CA99139E-0BB3-711C-7F7E-A476AB8B5830}"/>
              </a:ext>
            </a:extLst>
          </p:cNvPr>
          <p:cNvSpPr txBox="1"/>
          <p:nvPr userDrawn="1"/>
        </p:nvSpPr>
        <p:spPr>
          <a:xfrm>
            <a:off x="427481" y="1570810"/>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Sap</a:t>
            </a:r>
            <a:r>
              <a:rPr lang="en-US" sz="1000" b="1" cap="all" spc="40" baseline="30000" dirty="0">
                <a:solidFill>
                  <a:schemeClr val="accent3"/>
                </a:solidFill>
                <a:latin typeface="+mj-lt"/>
              </a:rPr>
              <a:t>®</a:t>
            </a:r>
            <a:r>
              <a:rPr lang="en-US" sz="1000" b="1" cap="all" spc="40" baseline="0" dirty="0">
                <a:solidFill>
                  <a:schemeClr val="accent3"/>
                </a:solidFill>
                <a:latin typeface="+mj-lt"/>
              </a:rPr>
              <a:t> TECHNOLOGIES USED</a:t>
            </a:r>
          </a:p>
        </p:txBody>
      </p:sp>
      <p:sp>
        <p:nvSpPr>
          <p:cNvPr id="4" name="TextBox 3">
            <a:extLst>
              <a:ext uri="{FF2B5EF4-FFF2-40B4-BE49-F238E27FC236}">
                <a16:creationId xmlns:a16="http://schemas.microsoft.com/office/drawing/2014/main" id="{6BA91591-5A63-9E60-9F2F-C1AA4F5C8F3A}"/>
              </a:ext>
            </a:extLst>
          </p:cNvPr>
          <p:cNvSpPr txBox="1"/>
          <p:nvPr userDrawn="1"/>
        </p:nvSpPr>
        <p:spPr>
          <a:xfrm>
            <a:off x="424144" y="318733"/>
            <a:ext cx="6738655" cy="9144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Deployment Details 1 of 3</a:t>
            </a:r>
            <a:endParaRPr lang="en-US" sz="1800" dirty="0">
              <a:latin typeface="+mj-lt"/>
              <a:cs typeface="Helvetica" panose="020B0604020202020204" pitchFamily="34" charset="0"/>
            </a:endParaRPr>
          </a:p>
        </p:txBody>
      </p:sp>
    </p:spTree>
    <p:extLst>
      <p:ext uri="{BB962C8B-B14F-4D97-AF65-F5344CB8AC3E}">
        <p14:creationId xmlns:p14="http://schemas.microsoft.com/office/powerpoint/2010/main" val="3139345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_Deployment Details 2 of 3">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BD322F-2707-46D7-4C2A-8D66DDD33067}"/>
              </a:ext>
            </a:extLst>
          </p:cNvPr>
          <p:cNvSpPr>
            <a:spLocks noGrp="1"/>
          </p:cNvSpPr>
          <p:nvPr>
            <p:ph idx="1"/>
          </p:nvPr>
        </p:nvSpPr>
        <p:spPr>
          <a:xfrm>
            <a:off x="425482" y="1608722"/>
            <a:ext cx="7495142" cy="4426175"/>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8709214" y="1581827"/>
            <a:ext cx="2916103" cy="329116"/>
          </a:xfrm>
          <a:prstGeom prst="rect">
            <a:avLst/>
          </a:prstGeom>
          <a:noFill/>
        </p:spPr>
        <p:txBody>
          <a:bodyPr wrap="square" lIns="0" tIns="0" rIns="0" bIns="0" rtlCol="0" anchor="t" anchorCtr="0">
            <a:noAutofit/>
          </a:bodyPr>
          <a:lstStyle/>
          <a:p>
            <a:r>
              <a:rPr lang="en-US" sz="1000" b="1" cap="all" spc="40" baseline="0" dirty="0">
                <a:solidFill>
                  <a:schemeClr val="accent3"/>
                </a:solidFill>
                <a:latin typeface="+mj-lt"/>
              </a:rPr>
              <a:t>Licensed Via The SAP Build/Tech adoption program:</a:t>
            </a:r>
          </a:p>
        </p:txBody>
      </p:sp>
      <p:sp>
        <p:nvSpPr>
          <p:cNvPr id="9" name="Text Placeholder 18">
            <a:extLst>
              <a:ext uri="{FF2B5EF4-FFF2-40B4-BE49-F238E27FC236}">
                <a16:creationId xmlns:a16="http://schemas.microsoft.com/office/drawing/2014/main" id="{F0E5E523-2AC9-5D9D-1FEE-14CF60961A5A}"/>
              </a:ext>
            </a:extLst>
          </p:cNvPr>
          <p:cNvSpPr>
            <a:spLocks noGrp="1"/>
          </p:cNvSpPr>
          <p:nvPr>
            <p:ph type="body" sz="quarter" idx="18" hasCustomPrompt="1"/>
          </p:nvPr>
        </p:nvSpPr>
        <p:spPr>
          <a:xfrm>
            <a:off x="8709214" y="1932117"/>
            <a:ext cx="3057305" cy="432142"/>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Enter “Yes/No”</a:t>
            </a:r>
          </a:p>
        </p:txBody>
      </p:sp>
      <p:sp>
        <p:nvSpPr>
          <p:cNvPr id="11" name="TextBox 10">
            <a:extLst>
              <a:ext uri="{FF2B5EF4-FFF2-40B4-BE49-F238E27FC236}">
                <a16:creationId xmlns:a16="http://schemas.microsoft.com/office/drawing/2014/main" id="{671AD1EC-2D85-EAF6-AE70-78B29713E6A9}"/>
              </a:ext>
            </a:extLst>
          </p:cNvPr>
          <p:cNvSpPr txBox="1"/>
          <p:nvPr userDrawn="1"/>
        </p:nvSpPr>
        <p:spPr>
          <a:xfrm>
            <a:off x="8709214" y="2465621"/>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Listed On SAP Store:</a:t>
            </a:r>
          </a:p>
        </p:txBody>
      </p:sp>
      <p:sp>
        <p:nvSpPr>
          <p:cNvPr id="12" name="Text Placeholder 18">
            <a:extLst>
              <a:ext uri="{FF2B5EF4-FFF2-40B4-BE49-F238E27FC236}">
                <a16:creationId xmlns:a16="http://schemas.microsoft.com/office/drawing/2014/main" id="{E89B392F-D055-E0E3-453C-6A2762ADD67F}"/>
              </a:ext>
            </a:extLst>
          </p:cNvPr>
          <p:cNvSpPr>
            <a:spLocks noGrp="1"/>
          </p:cNvSpPr>
          <p:nvPr>
            <p:ph type="body" sz="quarter" idx="19" hasCustomPrompt="1"/>
          </p:nvPr>
        </p:nvSpPr>
        <p:spPr>
          <a:xfrm>
            <a:off x="8709214" y="2639075"/>
            <a:ext cx="3057305" cy="422433"/>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marL="0" marR="0" lvl="0" indent="0" algn="l" defTabSz="914400" rtl="0" eaLnBrk="1" fontAlgn="auto" latinLnBrk="0" hangingPunct="1">
              <a:lnSpc>
                <a:spcPct val="100000"/>
              </a:lnSpc>
              <a:spcBef>
                <a:spcPts val="800"/>
              </a:spcBef>
              <a:spcAft>
                <a:spcPts val="0"/>
              </a:spcAft>
              <a:buClrTx/>
              <a:buSzTx/>
              <a:buFontTx/>
              <a:buNone/>
              <a:tabLst/>
              <a:defRPr/>
            </a:pPr>
            <a:r>
              <a:rPr lang="en-US"/>
              <a:t>Enter “Yes/No”</a:t>
            </a:r>
          </a:p>
        </p:txBody>
      </p:sp>
      <p:sp>
        <p:nvSpPr>
          <p:cNvPr id="18" name="TextBox 17">
            <a:extLst>
              <a:ext uri="{FF2B5EF4-FFF2-40B4-BE49-F238E27FC236}">
                <a16:creationId xmlns:a16="http://schemas.microsoft.com/office/drawing/2014/main" id="{FEDC2D21-BB8E-56D0-D073-558C0EB731F7}"/>
              </a:ext>
            </a:extLst>
          </p:cNvPr>
          <p:cNvSpPr txBox="1"/>
          <p:nvPr userDrawn="1"/>
        </p:nvSpPr>
        <p:spPr>
          <a:xfrm>
            <a:off x="8709214" y="3173905"/>
            <a:ext cx="2405124" cy="339662"/>
          </a:xfrm>
          <a:prstGeom prst="rect">
            <a:avLst/>
          </a:prstGeom>
          <a:noFill/>
        </p:spPr>
        <p:txBody>
          <a:bodyPr wrap="square" lIns="0" tIns="0" rIns="0" bIns="0" rtlCol="0" anchor="t" anchorCtr="0">
            <a:noAutofit/>
          </a:bodyPr>
          <a:lstStyle/>
          <a:p>
            <a:r>
              <a:rPr lang="en-US" sz="1000" b="1" cap="all" spc="40" baseline="0" dirty="0">
                <a:solidFill>
                  <a:schemeClr val="accent3"/>
                </a:solidFill>
                <a:latin typeface="+mj-lt"/>
              </a:rPr>
              <a:t>Monetized</a:t>
            </a:r>
            <a:br>
              <a:rPr lang="en-US" sz="1000" b="1" cap="all" spc="40" baseline="0" dirty="0">
                <a:solidFill>
                  <a:schemeClr val="accent3"/>
                </a:solidFill>
                <a:latin typeface="+mj-lt"/>
              </a:rPr>
            </a:br>
            <a:r>
              <a:rPr lang="en-US" sz="1000" b="1" cap="all" spc="40" baseline="0" dirty="0">
                <a:solidFill>
                  <a:schemeClr val="accent3"/>
                </a:solidFill>
                <a:latin typeface="+mj-lt"/>
              </a:rPr>
              <a:t>(Sold To Your Customers):</a:t>
            </a:r>
          </a:p>
        </p:txBody>
      </p:sp>
      <p:sp>
        <p:nvSpPr>
          <p:cNvPr id="21" name="Text Placeholder 18">
            <a:extLst>
              <a:ext uri="{FF2B5EF4-FFF2-40B4-BE49-F238E27FC236}">
                <a16:creationId xmlns:a16="http://schemas.microsoft.com/office/drawing/2014/main" id="{11763A2E-4F0C-B126-5A4B-E78641A92D46}"/>
              </a:ext>
            </a:extLst>
          </p:cNvPr>
          <p:cNvSpPr>
            <a:spLocks noGrp="1"/>
          </p:cNvSpPr>
          <p:nvPr>
            <p:ph type="body" sz="quarter" idx="20" hasCustomPrompt="1"/>
          </p:nvPr>
        </p:nvSpPr>
        <p:spPr>
          <a:xfrm>
            <a:off x="8709214" y="3538816"/>
            <a:ext cx="3057305" cy="422728"/>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marL="0" marR="0" lvl="0" indent="0" algn="l" defTabSz="914400" rtl="0" eaLnBrk="1" fontAlgn="auto" latinLnBrk="0" hangingPunct="1">
              <a:lnSpc>
                <a:spcPct val="100000"/>
              </a:lnSpc>
              <a:spcBef>
                <a:spcPts val="800"/>
              </a:spcBef>
              <a:spcAft>
                <a:spcPts val="0"/>
              </a:spcAft>
              <a:buClrTx/>
              <a:buSzTx/>
              <a:buFontTx/>
              <a:buNone/>
              <a:tabLst/>
              <a:defRPr/>
            </a:pPr>
            <a:r>
              <a:rPr lang="en-US"/>
              <a:t>Enter “Yes/No”</a:t>
            </a:r>
          </a:p>
        </p:txBody>
      </p:sp>
      <p:sp>
        <p:nvSpPr>
          <p:cNvPr id="25" name="TextBox 24">
            <a:extLst>
              <a:ext uri="{FF2B5EF4-FFF2-40B4-BE49-F238E27FC236}">
                <a16:creationId xmlns:a16="http://schemas.microsoft.com/office/drawing/2014/main" id="{A186D715-3962-3CD9-E824-26116B4A2C44}"/>
              </a:ext>
            </a:extLst>
          </p:cNvPr>
          <p:cNvSpPr txBox="1"/>
          <p:nvPr userDrawn="1"/>
        </p:nvSpPr>
        <p:spPr>
          <a:xfrm>
            <a:off x="8709214" y="4030786"/>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Co-Innovation With SAP:</a:t>
            </a:r>
          </a:p>
        </p:txBody>
      </p:sp>
      <p:sp>
        <p:nvSpPr>
          <p:cNvPr id="27" name="Text Placeholder 18">
            <a:extLst>
              <a:ext uri="{FF2B5EF4-FFF2-40B4-BE49-F238E27FC236}">
                <a16:creationId xmlns:a16="http://schemas.microsoft.com/office/drawing/2014/main" id="{2CE31ED0-1F67-457B-4802-3C34F82DFC24}"/>
              </a:ext>
            </a:extLst>
          </p:cNvPr>
          <p:cNvSpPr>
            <a:spLocks noGrp="1"/>
          </p:cNvSpPr>
          <p:nvPr>
            <p:ph type="body" sz="quarter" idx="21" hasCustomPrompt="1"/>
          </p:nvPr>
        </p:nvSpPr>
        <p:spPr>
          <a:xfrm>
            <a:off x="8709214" y="5115459"/>
            <a:ext cx="3057305" cy="229449"/>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Enter number of customers</a:t>
            </a:r>
          </a:p>
        </p:txBody>
      </p:sp>
      <p:sp>
        <p:nvSpPr>
          <p:cNvPr id="14" name="TextBox 13">
            <a:extLst>
              <a:ext uri="{FF2B5EF4-FFF2-40B4-BE49-F238E27FC236}">
                <a16:creationId xmlns:a16="http://schemas.microsoft.com/office/drawing/2014/main" id="{0EBA147B-4748-6C7C-89D0-EC4C681BA5E3}"/>
              </a:ext>
            </a:extLst>
          </p:cNvPr>
          <p:cNvSpPr txBox="1"/>
          <p:nvPr userDrawn="1"/>
        </p:nvSpPr>
        <p:spPr>
          <a:xfrm>
            <a:off x="8709214" y="4748902"/>
            <a:ext cx="2405124" cy="339662"/>
          </a:xfrm>
          <a:prstGeom prst="rect">
            <a:avLst/>
          </a:prstGeom>
          <a:noFill/>
        </p:spPr>
        <p:txBody>
          <a:bodyPr wrap="square" lIns="0" tIns="0" rIns="0" bIns="0" rtlCol="0" anchor="t" anchorCtr="0">
            <a:noAutofit/>
          </a:bodyPr>
          <a:lstStyle/>
          <a:p>
            <a:r>
              <a:rPr lang="en-US" sz="1000" b="1" cap="all" spc="40" baseline="0" dirty="0">
                <a:solidFill>
                  <a:schemeClr val="accent3"/>
                </a:solidFill>
                <a:latin typeface="+mj-lt"/>
              </a:rPr>
              <a:t>Number of Customers Using The Solution/APP:</a:t>
            </a:r>
          </a:p>
        </p:txBody>
      </p:sp>
      <p:sp>
        <p:nvSpPr>
          <p:cNvPr id="15" name="Text Placeholder 18">
            <a:extLst>
              <a:ext uri="{FF2B5EF4-FFF2-40B4-BE49-F238E27FC236}">
                <a16:creationId xmlns:a16="http://schemas.microsoft.com/office/drawing/2014/main" id="{E437F18A-48E5-1803-7021-A06F355FF109}"/>
              </a:ext>
            </a:extLst>
          </p:cNvPr>
          <p:cNvSpPr>
            <a:spLocks noGrp="1"/>
          </p:cNvSpPr>
          <p:nvPr>
            <p:ph type="body" sz="quarter" idx="22" hasCustomPrompt="1"/>
          </p:nvPr>
        </p:nvSpPr>
        <p:spPr>
          <a:xfrm>
            <a:off x="8709214" y="4217887"/>
            <a:ext cx="3057305" cy="504119"/>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marL="0" marR="0" lvl="0" indent="0" algn="l" defTabSz="914400" rtl="0" eaLnBrk="1" fontAlgn="auto" latinLnBrk="0" hangingPunct="1">
              <a:lnSpc>
                <a:spcPct val="100000"/>
              </a:lnSpc>
              <a:spcBef>
                <a:spcPts val="800"/>
              </a:spcBef>
              <a:spcAft>
                <a:spcPts val="0"/>
              </a:spcAft>
              <a:buClrTx/>
              <a:buSzTx/>
              <a:buFontTx/>
              <a:buNone/>
              <a:tabLst/>
              <a:defRPr/>
            </a:pPr>
            <a:r>
              <a:rPr lang="en-US"/>
              <a:t>Enter “Yes/No”</a:t>
            </a:r>
          </a:p>
        </p:txBody>
      </p:sp>
      <p:sp>
        <p:nvSpPr>
          <p:cNvPr id="16" name="Text Placeholder 18">
            <a:extLst>
              <a:ext uri="{FF2B5EF4-FFF2-40B4-BE49-F238E27FC236}">
                <a16:creationId xmlns:a16="http://schemas.microsoft.com/office/drawing/2014/main" id="{B3A730E2-65B1-7F68-FD6F-72C3FEFE0CAA}"/>
              </a:ext>
            </a:extLst>
          </p:cNvPr>
          <p:cNvSpPr>
            <a:spLocks noGrp="1"/>
          </p:cNvSpPr>
          <p:nvPr>
            <p:ph type="body" sz="quarter" idx="23" hasCustomPrompt="1"/>
          </p:nvPr>
        </p:nvSpPr>
        <p:spPr>
          <a:xfrm>
            <a:off x="8709214" y="5619725"/>
            <a:ext cx="3057305" cy="756629"/>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Enter link to solution on SAP Store/other site where the solution is listed</a:t>
            </a:r>
          </a:p>
        </p:txBody>
      </p:sp>
      <p:cxnSp>
        <p:nvCxnSpPr>
          <p:cNvPr id="8" name="Straight Connector 7">
            <a:extLst>
              <a:ext uri="{FF2B5EF4-FFF2-40B4-BE49-F238E27FC236}">
                <a16:creationId xmlns:a16="http://schemas.microsoft.com/office/drawing/2014/main" id="{FAAFB694-57E6-0E55-9F4E-22814F87D5F6}"/>
              </a:ext>
            </a:extLst>
          </p:cNvPr>
          <p:cNvCxnSpPr>
            <a:cxnSpLocks/>
          </p:cNvCxnSpPr>
          <p:nvPr userDrawn="1"/>
        </p:nvCxnSpPr>
        <p:spPr>
          <a:xfrm>
            <a:off x="8312557" y="1585923"/>
            <a:ext cx="0" cy="4748778"/>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F0A9598-3A7D-F363-4FEB-B34812CD27B0}"/>
              </a:ext>
            </a:extLst>
          </p:cNvPr>
          <p:cNvSpPr txBox="1"/>
          <p:nvPr userDrawn="1"/>
        </p:nvSpPr>
        <p:spPr>
          <a:xfrm>
            <a:off x="424144" y="318734"/>
            <a:ext cx="6738655" cy="485498"/>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Deployment Details 2 of 3</a:t>
            </a:r>
            <a:endParaRPr lang="en-US" sz="1800" dirty="0">
              <a:latin typeface="+mj-lt"/>
              <a:cs typeface="Helvetica" panose="020B0604020202020204" pitchFamily="34" charset="0"/>
            </a:endParaRPr>
          </a:p>
        </p:txBody>
      </p:sp>
      <p:sp>
        <p:nvSpPr>
          <p:cNvPr id="7" name="TextBox 6">
            <a:extLst>
              <a:ext uri="{FF2B5EF4-FFF2-40B4-BE49-F238E27FC236}">
                <a16:creationId xmlns:a16="http://schemas.microsoft.com/office/drawing/2014/main" id="{3AB18015-2E46-363D-BCCF-50D3A36B59EF}"/>
              </a:ext>
            </a:extLst>
          </p:cNvPr>
          <p:cNvSpPr txBox="1"/>
          <p:nvPr userDrawn="1"/>
        </p:nvSpPr>
        <p:spPr>
          <a:xfrm>
            <a:off x="408017" y="863002"/>
            <a:ext cx="7904540" cy="553998"/>
          </a:xfrm>
          <a:prstGeom prst="rect">
            <a:avLst/>
          </a:prstGeom>
          <a:noFill/>
        </p:spPr>
        <p:txBody>
          <a:bodyPr wrap="square" lIns="0" tIns="0" rIns="0" bIns="0">
            <a:spAutoFit/>
          </a:bodyPr>
          <a:lstStyle/>
          <a:p>
            <a:r>
              <a:rPr lang="en-US" sz="1800" kern="1200" spc="0" baseline="0" dirty="0">
                <a:solidFill>
                  <a:srgbClr val="00144A"/>
                </a:solidFill>
                <a:effectLst/>
                <a:latin typeface="+mn-lt"/>
                <a:ea typeface="+mn-ea"/>
                <a:cs typeface="Arial" panose="020B0604020202020204" pitchFamily="34" charset="0"/>
              </a:rPr>
              <a:t>The following SAP Business Technology Platform (BTP) Solutions are part of the project:</a:t>
            </a:r>
          </a:p>
        </p:txBody>
      </p:sp>
    </p:spTree>
    <p:extLst>
      <p:ext uri="{BB962C8B-B14F-4D97-AF65-F5344CB8AC3E}">
        <p14:creationId xmlns:p14="http://schemas.microsoft.com/office/powerpoint/2010/main" val="2873064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Deployment Details 3 of 3">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BD322F-2707-46D7-4C2A-8D66DDD33067}"/>
              </a:ext>
            </a:extLst>
          </p:cNvPr>
          <p:cNvSpPr>
            <a:spLocks noGrp="1"/>
          </p:cNvSpPr>
          <p:nvPr>
            <p:ph idx="1"/>
          </p:nvPr>
        </p:nvSpPr>
        <p:spPr>
          <a:xfrm>
            <a:off x="425482" y="1585924"/>
            <a:ext cx="7495142" cy="4191628"/>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8935919" y="1926411"/>
            <a:ext cx="2815771"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SAP Discovery center mission:</a:t>
            </a:r>
          </a:p>
        </p:txBody>
      </p:sp>
      <p:cxnSp>
        <p:nvCxnSpPr>
          <p:cNvPr id="4" name="Straight Connector 3">
            <a:extLst>
              <a:ext uri="{FF2B5EF4-FFF2-40B4-BE49-F238E27FC236}">
                <a16:creationId xmlns:a16="http://schemas.microsoft.com/office/drawing/2014/main" id="{E24A04E5-6D66-4DFB-D03B-300E42A3B8B2}"/>
              </a:ext>
            </a:extLst>
          </p:cNvPr>
          <p:cNvCxnSpPr>
            <a:cxnSpLocks/>
          </p:cNvCxnSpPr>
          <p:nvPr userDrawn="1"/>
        </p:nvCxnSpPr>
        <p:spPr>
          <a:xfrm>
            <a:off x="8312557" y="1585923"/>
            <a:ext cx="0" cy="4191628"/>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
        <p:nvSpPr>
          <p:cNvPr id="14" name="Text Placeholder 18">
            <a:extLst>
              <a:ext uri="{FF2B5EF4-FFF2-40B4-BE49-F238E27FC236}">
                <a16:creationId xmlns:a16="http://schemas.microsoft.com/office/drawing/2014/main" id="{B4332677-F16C-F87A-F4E2-CE4FB415E6A7}"/>
              </a:ext>
            </a:extLst>
          </p:cNvPr>
          <p:cNvSpPr>
            <a:spLocks noGrp="1"/>
          </p:cNvSpPr>
          <p:nvPr>
            <p:ph type="body" sz="quarter" idx="29" hasCustomPrompt="1"/>
          </p:nvPr>
        </p:nvSpPr>
        <p:spPr>
          <a:xfrm>
            <a:off x="8654861" y="2185351"/>
            <a:ext cx="3111658" cy="3592200"/>
          </a:xfrm>
        </p:spPr>
        <p:txBody>
          <a:bodyPr>
            <a:noAutofit/>
          </a:bodyPr>
          <a:lstStyle>
            <a:lvl1pPr>
              <a:spcBef>
                <a:spcPts val="1200"/>
              </a:spcBef>
              <a:defRPr sz="1400" spc="4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Specify link to mission</a:t>
            </a:r>
            <a:br>
              <a:rPr lang="en-US"/>
            </a:br>
            <a:r>
              <a:rPr lang="en-US"/>
              <a:t>Explain contribution to the project</a:t>
            </a:r>
          </a:p>
        </p:txBody>
      </p:sp>
      <p:sp>
        <p:nvSpPr>
          <p:cNvPr id="17" name="TextBox 16">
            <a:extLst>
              <a:ext uri="{FF2B5EF4-FFF2-40B4-BE49-F238E27FC236}">
                <a16:creationId xmlns:a16="http://schemas.microsoft.com/office/drawing/2014/main" id="{AAAB4D6E-F53A-B266-1A95-F6181CAA94EF}"/>
              </a:ext>
            </a:extLst>
          </p:cNvPr>
          <p:cNvSpPr txBox="1"/>
          <p:nvPr userDrawn="1"/>
        </p:nvSpPr>
        <p:spPr>
          <a:xfrm>
            <a:off x="8654861" y="1556778"/>
            <a:ext cx="2815771" cy="215444"/>
          </a:xfrm>
          <a:prstGeom prst="rect">
            <a:avLst/>
          </a:prstGeom>
          <a:noFill/>
        </p:spPr>
        <p:txBody>
          <a:bodyPr wrap="square" lIns="0" tIns="0" rIns="0" bIns="0" rtlCol="0" anchor="ctr" anchorCtr="0">
            <a:spAutoFit/>
          </a:bodyPr>
          <a:lstStyle/>
          <a:p>
            <a:r>
              <a:rPr lang="en-US" sz="1400" b="1" cap="none" spc="0" baseline="0" dirty="0">
                <a:solidFill>
                  <a:schemeClr val="accent1"/>
                </a:solidFill>
                <a:latin typeface="+mj-lt"/>
              </a:rPr>
              <a:t>Other Packages</a:t>
            </a:r>
          </a:p>
        </p:txBody>
      </p:sp>
      <p:sp>
        <p:nvSpPr>
          <p:cNvPr id="18" name="Text Placeholder 17">
            <a:extLst>
              <a:ext uri="{FF2B5EF4-FFF2-40B4-BE49-F238E27FC236}">
                <a16:creationId xmlns:a16="http://schemas.microsoft.com/office/drawing/2014/main" id="{14D33EB9-70AE-6682-15E9-1BA4D9A5E510}"/>
              </a:ext>
            </a:extLst>
          </p:cNvPr>
          <p:cNvSpPr>
            <a:spLocks noGrp="1"/>
          </p:cNvSpPr>
          <p:nvPr>
            <p:ph type="body" sz="quarter" idx="32" hasCustomPrompt="1"/>
          </p:nvPr>
        </p:nvSpPr>
        <p:spPr>
          <a:xfrm>
            <a:off x="8654861" y="1900055"/>
            <a:ext cx="206600" cy="206600"/>
          </a:xfrm>
          <a:prstGeom prst="ellipse">
            <a:avLst/>
          </a:prstGeom>
          <a:solidFill>
            <a:schemeClr val="bg1"/>
          </a:solidFill>
          <a:ln w="19050">
            <a:solidFill>
              <a:schemeClr val="accent3"/>
            </a:solidFill>
          </a:ln>
        </p:spPr>
        <p:txBody>
          <a:bodyPr anchor="ctr" anchorCtr="1">
            <a:normAutofit/>
          </a:bodyPr>
          <a:lstStyle>
            <a:lvl1pPr>
              <a:defRPr sz="100"/>
            </a:lvl1pPr>
          </a:lstStyle>
          <a:p>
            <a:pPr lvl="0"/>
            <a:r>
              <a:rPr lang="en-US"/>
              <a:t>1</a:t>
            </a:r>
          </a:p>
        </p:txBody>
      </p:sp>
      <p:sp>
        <p:nvSpPr>
          <p:cNvPr id="7" name="TextBox 6">
            <a:extLst>
              <a:ext uri="{FF2B5EF4-FFF2-40B4-BE49-F238E27FC236}">
                <a16:creationId xmlns:a16="http://schemas.microsoft.com/office/drawing/2014/main" id="{E8114936-86C8-162D-54B0-EB0F9A61F372}"/>
              </a:ext>
            </a:extLst>
          </p:cNvPr>
          <p:cNvSpPr txBox="1"/>
          <p:nvPr userDrawn="1"/>
        </p:nvSpPr>
        <p:spPr>
          <a:xfrm>
            <a:off x="424144" y="318734"/>
            <a:ext cx="6738655" cy="485498"/>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Deployment Details 3 of 3</a:t>
            </a:r>
            <a:endParaRPr lang="en-US" sz="1800" dirty="0">
              <a:latin typeface="+mj-lt"/>
              <a:cs typeface="Helvetica" panose="020B0604020202020204" pitchFamily="34" charset="0"/>
            </a:endParaRPr>
          </a:p>
        </p:txBody>
      </p:sp>
      <p:sp>
        <p:nvSpPr>
          <p:cNvPr id="9" name="TextBox 8">
            <a:extLst>
              <a:ext uri="{FF2B5EF4-FFF2-40B4-BE49-F238E27FC236}">
                <a16:creationId xmlns:a16="http://schemas.microsoft.com/office/drawing/2014/main" id="{FEB6BD0D-6BE1-851B-0C94-B5AB5B2965D0}"/>
              </a:ext>
            </a:extLst>
          </p:cNvPr>
          <p:cNvSpPr txBox="1"/>
          <p:nvPr userDrawn="1"/>
        </p:nvSpPr>
        <p:spPr>
          <a:xfrm>
            <a:off x="408017" y="863002"/>
            <a:ext cx="7904540" cy="553998"/>
          </a:xfrm>
          <a:prstGeom prst="rect">
            <a:avLst/>
          </a:prstGeom>
          <a:noFill/>
        </p:spPr>
        <p:txBody>
          <a:bodyPr wrap="square" lIns="0" tIns="0" rIns="0" bIns="0">
            <a:spAutoFit/>
          </a:bodyPr>
          <a:lstStyle/>
          <a:p>
            <a:r>
              <a:rPr lang="en-US" sz="1800" kern="1200" spc="0" baseline="0" dirty="0">
                <a:solidFill>
                  <a:srgbClr val="00144A"/>
                </a:solidFill>
                <a:effectLst/>
                <a:latin typeface="+mn-lt"/>
                <a:ea typeface="+mn-ea"/>
                <a:cs typeface="Arial" panose="020B0604020202020204" pitchFamily="34" charset="0"/>
              </a:rPr>
              <a:t>The following offerings from SAP Services, Support or application packages were utilized during the implementation or deployment phase</a:t>
            </a:r>
          </a:p>
        </p:txBody>
      </p:sp>
    </p:spTree>
    <p:extLst>
      <p:ext uri="{BB962C8B-B14F-4D97-AF65-F5344CB8AC3E}">
        <p14:creationId xmlns:p14="http://schemas.microsoft.com/office/powerpoint/2010/main" val="2888950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_Additional Information">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26" name="Text Placeholder 18">
            <a:extLst>
              <a:ext uri="{FF2B5EF4-FFF2-40B4-BE49-F238E27FC236}">
                <a16:creationId xmlns:a16="http://schemas.microsoft.com/office/drawing/2014/main" id="{5C4AFF9C-A5D8-88DB-047D-2A5AAB26A3DD}"/>
              </a:ext>
            </a:extLst>
          </p:cNvPr>
          <p:cNvSpPr>
            <a:spLocks noGrp="1"/>
          </p:cNvSpPr>
          <p:nvPr>
            <p:ph type="body" sz="quarter" idx="31" hasCustomPrompt="1"/>
          </p:nvPr>
        </p:nvSpPr>
        <p:spPr>
          <a:xfrm>
            <a:off x="425482" y="1379825"/>
            <a:ext cx="11363743" cy="2333194"/>
          </a:xfrm>
        </p:spPr>
        <p:txBody>
          <a:bodyPr numCol="1" spcCol="548640">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Provide additional information, for example: 1) Clarify how your innovation contributes to a better tomorrow for everyone – not just “maximizing operational efficiency.” 2) Additional quotes from how the innovation has been impactful in improving business. 3) Relevant screenshots, specifics about your innovation journey 4) Future plans. As part of your submission, you are able to provide supporting collateral such link to a video(do not embed a video) or any other content on the project you may have. Please share the link/provide a screenshot or embed the PDF version onto this slide. Please note: Any additional supporting collateral must be accessible for our selection committee and panel judges to access via this deck. Bullets are acceptable as well as paragraphs. (Limit to 100 words)</a:t>
            </a:r>
          </a:p>
        </p:txBody>
      </p:sp>
      <p:sp>
        <p:nvSpPr>
          <p:cNvPr id="3" name="TextBox 2">
            <a:extLst>
              <a:ext uri="{FF2B5EF4-FFF2-40B4-BE49-F238E27FC236}">
                <a16:creationId xmlns:a16="http://schemas.microsoft.com/office/drawing/2014/main" id="{A4FBC6D9-A460-2182-436C-2BC29806FE42}"/>
              </a:ext>
            </a:extLst>
          </p:cNvPr>
          <p:cNvSpPr txBox="1"/>
          <p:nvPr userDrawn="1"/>
        </p:nvSpPr>
        <p:spPr>
          <a:xfrm>
            <a:off x="424144" y="318733"/>
            <a:ext cx="6738655" cy="9144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Additional Information</a:t>
            </a:r>
            <a:endParaRPr lang="en-US" sz="1800" dirty="0">
              <a:latin typeface="+mj-lt"/>
              <a:cs typeface="Helvetica" panose="020B0604020202020204" pitchFamily="34" charset="0"/>
            </a:endParaRPr>
          </a:p>
        </p:txBody>
      </p:sp>
    </p:spTree>
    <p:extLst>
      <p:ext uri="{BB962C8B-B14F-4D97-AF65-F5344CB8AC3E}">
        <p14:creationId xmlns:p14="http://schemas.microsoft.com/office/powerpoint/2010/main" val="2547772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Custom Layout">
    <p:bg>
      <p:bgPr>
        <a:solidFill>
          <a:schemeClr val="bg1"/>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D57B1BE-4ACA-A241-A7A5-41B889BA7657}"/>
              </a:ext>
            </a:extLst>
          </p:cNvPr>
          <p:cNvGrpSpPr/>
          <p:nvPr userDrawn="1"/>
        </p:nvGrpSpPr>
        <p:grpSpPr>
          <a:xfrm>
            <a:off x="388136" y="5030575"/>
            <a:ext cx="9259098" cy="1621019"/>
            <a:chOff x="209562" y="5297349"/>
            <a:chExt cx="9091788" cy="2380871"/>
          </a:xfrm>
        </p:grpSpPr>
        <p:sp>
          <p:nvSpPr>
            <p:cNvPr id="25" name="Arc 24">
              <a:extLst>
                <a:ext uri="{FF2B5EF4-FFF2-40B4-BE49-F238E27FC236}">
                  <a16:creationId xmlns:a16="http://schemas.microsoft.com/office/drawing/2014/main" id="{7E768DE8-8D78-E24E-9304-3BB6F83B7B82}"/>
                </a:ext>
              </a:extLst>
            </p:cNvPr>
            <p:cNvSpPr/>
            <p:nvPr/>
          </p:nvSpPr>
          <p:spPr>
            <a:xfrm rot="10800000">
              <a:off x="209562" y="5297349"/>
              <a:ext cx="1190434" cy="1190433"/>
            </a:xfrm>
            <a:prstGeom prst="arc">
              <a:avLst/>
            </a:prstGeom>
            <a:ln w="285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sz="1799" dirty="0"/>
            </a:p>
          </p:txBody>
        </p:sp>
        <p:cxnSp>
          <p:nvCxnSpPr>
            <p:cNvPr id="28" name="Straight Arrow Connector 27">
              <a:extLst>
                <a:ext uri="{FF2B5EF4-FFF2-40B4-BE49-F238E27FC236}">
                  <a16:creationId xmlns:a16="http://schemas.microsoft.com/office/drawing/2014/main" id="{B9E1C2BA-03BA-8149-9BC7-7D5CED5A9437}"/>
                </a:ext>
              </a:extLst>
            </p:cNvPr>
            <p:cNvCxnSpPr>
              <a:cxnSpLocks/>
              <a:endCxn id="29" idx="0"/>
            </p:cNvCxnSpPr>
            <p:nvPr/>
          </p:nvCxnSpPr>
          <p:spPr>
            <a:xfrm>
              <a:off x="804778" y="6487785"/>
              <a:ext cx="7901354" cy="0"/>
            </a:xfrm>
            <a:prstGeom prst="straightConnector1">
              <a:avLst/>
            </a:prstGeom>
            <a:ln w="285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c 28">
              <a:extLst>
                <a:ext uri="{FF2B5EF4-FFF2-40B4-BE49-F238E27FC236}">
                  <a16:creationId xmlns:a16="http://schemas.microsoft.com/office/drawing/2014/main" id="{AA2C50DC-1B66-2043-A396-EA783E31244E}"/>
                </a:ext>
              </a:extLst>
            </p:cNvPr>
            <p:cNvSpPr/>
            <p:nvPr/>
          </p:nvSpPr>
          <p:spPr>
            <a:xfrm>
              <a:off x="8110916" y="6487785"/>
              <a:ext cx="1190434" cy="1190435"/>
            </a:xfrm>
            <a:prstGeom prst="arc">
              <a:avLst/>
            </a:prstGeom>
            <a:ln w="285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sz="1799" dirty="0"/>
            </a:p>
          </p:txBody>
        </p:sp>
      </p:grpSp>
      <p:cxnSp>
        <p:nvCxnSpPr>
          <p:cNvPr id="33" name="Straight Connector 32">
            <a:extLst>
              <a:ext uri="{FF2B5EF4-FFF2-40B4-BE49-F238E27FC236}">
                <a16:creationId xmlns:a16="http://schemas.microsoft.com/office/drawing/2014/main" id="{DC517849-B5AA-C042-88AD-D321B0BB79BF}"/>
              </a:ext>
            </a:extLst>
          </p:cNvPr>
          <p:cNvCxnSpPr>
            <a:cxnSpLocks/>
          </p:cNvCxnSpPr>
          <p:nvPr userDrawn="1"/>
        </p:nvCxnSpPr>
        <p:spPr>
          <a:xfrm>
            <a:off x="388136" y="3800315"/>
            <a:ext cx="1067" cy="1655393"/>
          </a:xfrm>
          <a:prstGeom prst="line">
            <a:avLst/>
          </a:prstGeom>
          <a:ln w="285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8" name="Text Placeholder 9">
            <a:extLst>
              <a:ext uri="{FF2B5EF4-FFF2-40B4-BE49-F238E27FC236}">
                <a16:creationId xmlns:a16="http://schemas.microsoft.com/office/drawing/2014/main" id="{C912B4AF-3203-9347-B42E-FFA742C50A74}"/>
              </a:ext>
            </a:extLst>
          </p:cNvPr>
          <p:cNvSpPr>
            <a:spLocks noGrp="1"/>
          </p:cNvSpPr>
          <p:nvPr>
            <p:ph type="body" sz="quarter" idx="25" hasCustomPrompt="1"/>
          </p:nvPr>
        </p:nvSpPr>
        <p:spPr>
          <a:xfrm>
            <a:off x="883859" y="1341706"/>
            <a:ext cx="7666004" cy="3301200"/>
          </a:xfrm>
        </p:spPr>
        <p:txBody>
          <a:bodyPr>
            <a:normAutofit/>
          </a:bodyPr>
          <a:lstStyle>
            <a:lvl1pPr marL="0" indent="0">
              <a:spcBef>
                <a:spcPts val="0"/>
              </a:spcBef>
              <a:buFont typeface="Arial" panose="020B0604020202020204" pitchFamily="34" charset="0"/>
              <a:buNone/>
              <a:defRPr sz="1200" b="0">
                <a:ln>
                  <a:noFill/>
                </a:ln>
                <a:solidFill>
                  <a:schemeClr val="tx1"/>
                </a:solidFill>
              </a:defRPr>
            </a:lvl1pPr>
            <a:lvl5pPr>
              <a:defRPr/>
            </a:lvl5pPr>
          </a:lstStyle>
          <a:p>
            <a:pPr lvl="0"/>
            <a:r>
              <a:rPr lang="en-US" dirty="0"/>
              <a:t>Enter a brief description of the business challenges: </a:t>
            </a:r>
            <a:r>
              <a:rPr lang="en-AU" dirty="0"/>
              <a:t>Was there a specific “business dilemma” you needed to solve that acted as the driver for change? What pain points and challenges did your organisation face prior to this initiative? How were these impacting the business?</a:t>
            </a:r>
          </a:p>
        </p:txBody>
      </p:sp>
      <p:cxnSp>
        <p:nvCxnSpPr>
          <p:cNvPr id="12" name="Straight Connector 11">
            <a:extLst>
              <a:ext uri="{FF2B5EF4-FFF2-40B4-BE49-F238E27FC236}">
                <a16:creationId xmlns:a16="http://schemas.microsoft.com/office/drawing/2014/main" id="{1F1ED9B9-75F0-4342-BBE7-97305C86994D}"/>
              </a:ext>
            </a:extLst>
          </p:cNvPr>
          <p:cNvCxnSpPr>
            <a:cxnSpLocks/>
          </p:cNvCxnSpPr>
          <p:nvPr userDrawn="1"/>
        </p:nvCxnSpPr>
        <p:spPr>
          <a:xfrm>
            <a:off x="9647234" y="6230655"/>
            <a:ext cx="0" cy="2354121"/>
          </a:xfrm>
          <a:prstGeom prst="line">
            <a:avLst/>
          </a:prstGeom>
          <a:ln w="285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2" name="LogoWhite-Dynamic" descr="{&quot;templafy&quot;:{&quot;id&quot;:&quot;f311321f-6dec-468e-bf1d-41970cf5b78d&quot;}}">
            <a:extLst>
              <a:ext uri="{FF2B5EF4-FFF2-40B4-BE49-F238E27FC236}">
                <a16:creationId xmlns:a16="http://schemas.microsoft.com/office/drawing/2014/main" id="{E90F51FC-E2DF-4727-529B-9A9A84E3971D}"/>
              </a:ext>
            </a:extLst>
          </p:cNvPr>
          <p:cNvPicPr>
            <a:picLocks noChangeAspect="1"/>
          </p:cNvPicPr>
          <p:nvPr userDrawn="1"/>
        </p:nvPicPr>
        <p:blipFill>
          <a:blip r:embed="rId2"/>
          <a:stretch>
            <a:fillRect/>
          </a:stretch>
        </p:blipFill>
        <p:spPr>
          <a:xfrm>
            <a:off x="11281619" y="6333289"/>
            <a:ext cx="727003" cy="360000"/>
          </a:xfrm>
          <a:prstGeom prst="rect">
            <a:avLst/>
          </a:prstGeom>
        </p:spPr>
      </p:pic>
      <p:sp>
        <p:nvSpPr>
          <p:cNvPr id="3" name="Title">
            <a:extLst>
              <a:ext uri="{FF2B5EF4-FFF2-40B4-BE49-F238E27FC236}">
                <a16:creationId xmlns:a16="http://schemas.microsoft.com/office/drawing/2014/main" id="{9D524298-A1C8-F9EA-F863-8F4E02719B02}"/>
              </a:ext>
            </a:extLst>
          </p:cNvPr>
          <p:cNvSpPr txBox="1">
            <a:spLocks/>
          </p:cNvSpPr>
          <p:nvPr userDrawn="1"/>
        </p:nvSpPr>
        <p:spPr bwMode="gray">
          <a:xfrm>
            <a:off x="883858" y="853126"/>
            <a:ext cx="2014013" cy="394688"/>
          </a:xfrm>
          <a:prstGeom prst="rect">
            <a:avLst/>
          </a:prstGeom>
        </p:spPr>
        <p:txBody>
          <a:bodyPr vert="horz" wrap="square" lIns="0" tIns="0" rIns="0" bIns="0" rtlCol="0" anchor="t" anchorCtr="0">
            <a:no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r>
              <a:rPr lang="en-US" sz="2399" dirty="0">
                <a:solidFill>
                  <a:schemeClr val="accent3"/>
                </a:solidFill>
                <a:latin typeface="72" panose="020B0503030000000003" pitchFamily="34" charset="0"/>
                <a:cs typeface="72" panose="020B0503030000000003" pitchFamily="34" charset="0"/>
              </a:rPr>
              <a:t>Challenges</a:t>
            </a:r>
          </a:p>
        </p:txBody>
      </p:sp>
    </p:spTree>
    <p:extLst>
      <p:ext uri="{BB962C8B-B14F-4D97-AF65-F5344CB8AC3E}">
        <p14:creationId xmlns:p14="http://schemas.microsoft.com/office/powerpoint/2010/main" val="3608782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Custom Layout">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4D6B51C7-7273-FC4F-835D-7C000F59D874}"/>
              </a:ext>
            </a:extLst>
          </p:cNvPr>
          <p:cNvCxnSpPr>
            <a:cxnSpLocks/>
          </p:cNvCxnSpPr>
          <p:nvPr userDrawn="1"/>
        </p:nvCxnSpPr>
        <p:spPr>
          <a:xfrm>
            <a:off x="9647242" y="-122749"/>
            <a:ext cx="0" cy="2354121"/>
          </a:xfrm>
          <a:prstGeom prst="line">
            <a:avLst/>
          </a:prstGeom>
          <a:ln w="28575">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itle">
            <a:extLst>
              <a:ext uri="{FF2B5EF4-FFF2-40B4-BE49-F238E27FC236}">
                <a16:creationId xmlns:a16="http://schemas.microsoft.com/office/drawing/2014/main" id="{6C8B4590-9966-3B42-951D-A86FE8FC02F1}"/>
              </a:ext>
            </a:extLst>
          </p:cNvPr>
          <p:cNvSpPr txBox="1">
            <a:spLocks/>
          </p:cNvSpPr>
          <p:nvPr userDrawn="1"/>
        </p:nvSpPr>
        <p:spPr bwMode="gray">
          <a:xfrm>
            <a:off x="883858" y="840770"/>
            <a:ext cx="2014013" cy="394688"/>
          </a:xfrm>
          <a:prstGeom prst="rect">
            <a:avLst/>
          </a:prstGeom>
        </p:spPr>
        <p:txBody>
          <a:bodyPr vert="horz" wrap="square" lIns="0" tIns="0" rIns="0" bIns="0" rtlCol="0" anchor="t" anchorCtr="0">
            <a:no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r>
              <a:rPr lang="en-US" sz="2399" dirty="0">
                <a:solidFill>
                  <a:schemeClr val="accent3"/>
                </a:solidFill>
                <a:latin typeface="72" panose="020B0503030000000003" pitchFamily="34" charset="0"/>
                <a:cs typeface="72" panose="020B0503030000000003" pitchFamily="34" charset="0"/>
              </a:rPr>
              <a:t>Solution</a:t>
            </a:r>
          </a:p>
        </p:txBody>
      </p:sp>
      <p:sp>
        <p:nvSpPr>
          <p:cNvPr id="22" name="Text Placeholder 9">
            <a:extLst>
              <a:ext uri="{FF2B5EF4-FFF2-40B4-BE49-F238E27FC236}">
                <a16:creationId xmlns:a16="http://schemas.microsoft.com/office/drawing/2014/main" id="{9B5163B8-761C-0F4A-A5F5-1628DA99F90C}"/>
              </a:ext>
            </a:extLst>
          </p:cNvPr>
          <p:cNvSpPr>
            <a:spLocks noGrp="1"/>
          </p:cNvSpPr>
          <p:nvPr>
            <p:ph type="body" sz="quarter" idx="26" hasCustomPrompt="1"/>
          </p:nvPr>
        </p:nvSpPr>
        <p:spPr>
          <a:xfrm>
            <a:off x="883859" y="1309817"/>
            <a:ext cx="7565964" cy="3299253"/>
          </a:xfrm>
        </p:spPr>
        <p:txBody>
          <a:bodyPr vert="horz" lIns="0" tIns="0" rIns="0" bIns="0" rtlCol="0">
            <a:normAutofit/>
          </a:bodyPr>
          <a:lstStyle>
            <a:lvl1pPr>
              <a:defRPr lang="en-AU" sz="1200" dirty="0" smtClean="0">
                <a:ln>
                  <a:noFill/>
                </a:ln>
                <a:solidFill>
                  <a:schemeClr val="tx1"/>
                </a:solidFill>
              </a:defRPr>
            </a:lvl1pPr>
          </a:lstStyle>
          <a:p>
            <a:pPr lvl="0">
              <a:spcBef>
                <a:spcPts val="0"/>
              </a:spcBef>
              <a:buFont typeface="Arial" panose="020B0604020202020204" pitchFamily="34" charset="0"/>
            </a:pPr>
            <a:r>
              <a:rPr lang="en-US" dirty="0"/>
              <a:t>Enter a brief description of the solution: What were the implementation highlights? What drove your decision? What were the key differentiators between SAP and the competition?</a:t>
            </a:r>
            <a:endParaRPr lang="en-AU" sz="1100" dirty="0">
              <a:solidFill>
                <a:schemeClr val="tx1"/>
              </a:solidFill>
            </a:endParaRPr>
          </a:p>
        </p:txBody>
      </p:sp>
      <p:pic>
        <p:nvPicPr>
          <p:cNvPr id="2" name="LogoWhite-Dynamic" descr="{&quot;templafy&quot;:{&quot;id&quot;:&quot;f311321f-6dec-468e-bf1d-41970cf5b78d&quot;}}">
            <a:extLst>
              <a:ext uri="{FF2B5EF4-FFF2-40B4-BE49-F238E27FC236}">
                <a16:creationId xmlns:a16="http://schemas.microsoft.com/office/drawing/2014/main" id="{7FC2F8EE-DBCC-21F2-FA84-FD75605B3D6C}"/>
              </a:ext>
            </a:extLst>
          </p:cNvPr>
          <p:cNvPicPr>
            <a:picLocks noChangeAspect="1"/>
          </p:cNvPicPr>
          <p:nvPr userDrawn="1"/>
        </p:nvPicPr>
        <p:blipFill>
          <a:blip r:embed="rId2"/>
          <a:stretch>
            <a:fillRect/>
          </a:stretch>
        </p:blipFill>
        <p:spPr>
          <a:xfrm>
            <a:off x="11281619" y="6333289"/>
            <a:ext cx="727003" cy="360000"/>
          </a:xfrm>
          <a:prstGeom prst="rect">
            <a:avLst/>
          </a:prstGeom>
        </p:spPr>
      </p:pic>
    </p:spTree>
    <p:extLst>
      <p:ext uri="{BB962C8B-B14F-4D97-AF65-F5344CB8AC3E}">
        <p14:creationId xmlns:p14="http://schemas.microsoft.com/office/powerpoint/2010/main" val="2812801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Custom Layout">
    <p:bg>
      <p:bgPr>
        <a:solidFill>
          <a:schemeClr val="bg1"/>
        </a:solidFill>
        <a:effectLst/>
      </p:bgPr>
    </p:bg>
    <p:spTree>
      <p:nvGrpSpPr>
        <p:cNvPr id="1" name=""/>
        <p:cNvGrpSpPr/>
        <p:nvPr/>
      </p:nvGrpSpPr>
      <p:grpSpPr>
        <a:xfrm>
          <a:off x="0" y="0"/>
          <a:ext cx="0" cy="0"/>
          <a:chOff x="0" y="0"/>
          <a:chExt cx="0" cy="0"/>
        </a:xfrm>
      </p:grpSpPr>
      <p:sp>
        <p:nvSpPr>
          <p:cNvPr id="17" name="Title">
            <a:extLst>
              <a:ext uri="{FF2B5EF4-FFF2-40B4-BE49-F238E27FC236}">
                <a16:creationId xmlns:a16="http://schemas.microsoft.com/office/drawing/2014/main" id="{98FC1A98-EFD5-0F42-888F-639AF21143D8}"/>
              </a:ext>
            </a:extLst>
          </p:cNvPr>
          <p:cNvSpPr txBox="1">
            <a:spLocks/>
          </p:cNvSpPr>
          <p:nvPr userDrawn="1"/>
        </p:nvSpPr>
        <p:spPr bwMode="gray">
          <a:xfrm>
            <a:off x="925051" y="757880"/>
            <a:ext cx="1141547" cy="416578"/>
          </a:xfrm>
          <a:prstGeom prst="rect">
            <a:avLst/>
          </a:prstGeom>
        </p:spPr>
        <p:txBody>
          <a:bodyPr vert="horz" wrap="square" lIns="0" tIns="0" rIns="0" bIns="0" rtlCol="0" anchor="t" anchorCtr="0">
            <a:no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r>
              <a:rPr lang="en-US" sz="2399" dirty="0">
                <a:solidFill>
                  <a:schemeClr val="accent3"/>
                </a:solidFill>
                <a:latin typeface="72" panose="020B0503030000000003" pitchFamily="34" charset="0"/>
                <a:cs typeface="72" panose="020B0503030000000003" pitchFamily="34" charset="0"/>
              </a:rPr>
              <a:t>Impact</a:t>
            </a:r>
          </a:p>
        </p:txBody>
      </p:sp>
      <p:sp>
        <p:nvSpPr>
          <p:cNvPr id="37" name="Text placeholder - column 2">
            <a:extLst>
              <a:ext uri="{FF2B5EF4-FFF2-40B4-BE49-F238E27FC236}">
                <a16:creationId xmlns:a16="http://schemas.microsoft.com/office/drawing/2014/main" id="{679B0E6E-D441-AC40-B252-FFD7E81DAAC3}"/>
              </a:ext>
            </a:extLst>
          </p:cNvPr>
          <p:cNvSpPr>
            <a:spLocks noGrp="1"/>
          </p:cNvSpPr>
          <p:nvPr>
            <p:ph type="body" sz="quarter" idx="21" hasCustomPrompt="1"/>
          </p:nvPr>
        </p:nvSpPr>
        <p:spPr>
          <a:xfrm>
            <a:off x="4502390" y="4345314"/>
            <a:ext cx="2767987" cy="1919561"/>
          </a:xfrm>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nchor="ctr" anchorCtr="0">
            <a:noAutofit/>
          </a:bodyPr>
          <a:lstStyle>
            <a:lvl1pPr>
              <a:defRPr lang="en-US" sz="1400" baseline="0" noProof="0" dirty="0">
                <a:solidFill>
                  <a:schemeClr val="tx1"/>
                </a:solidFill>
                <a:latin typeface="72" panose="020B0503030000000003" pitchFamily="34" charset="0"/>
                <a:cs typeface="72" panose="020B0503030000000003" pitchFamily="34" charset="0"/>
              </a:defRPr>
            </a:lvl1pPr>
          </a:lstStyle>
          <a:p>
            <a:pPr lvl="0"/>
            <a:r>
              <a:rPr lang="en-US" noProof="0" dirty="0"/>
              <a:t>Insert key metric #2 highlighting the value to the business, employees, customers (ideally percentages, time, or $ savings)</a:t>
            </a:r>
          </a:p>
        </p:txBody>
      </p:sp>
      <p:sp>
        <p:nvSpPr>
          <p:cNvPr id="38" name="Text placeholder - column 2">
            <a:extLst>
              <a:ext uri="{FF2B5EF4-FFF2-40B4-BE49-F238E27FC236}">
                <a16:creationId xmlns:a16="http://schemas.microsoft.com/office/drawing/2014/main" id="{4E736454-5959-8F4C-8CF2-EA7E9644AA4F}"/>
              </a:ext>
            </a:extLst>
          </p:cNvPr>
          <p:cNvSpPr>
            <a:spLocks noGrp="1"/>
          </p:cNvSpPr>
          <p:nvPr>
            <p:ph type="body" sz="quarter" idx="22" hasCustomPrompt="1"/>
          </p:nvPr>
        </p:nvSpPr>
        <p:spPr>
          <a:xfrm>
            <a:off x="8079726" y="4345313"/>
            <a:ext cx="2767972" cy="1919561"/>
          </a:xfrm>
          <a:ln/>
        </p:spPr>
        <p:style>
          <a:lnRef idx="2">
            <a:schemeClr val="accent3"/>
          </a:lnRef>
          <a:fillRef idx="1">
            <a:schemeClr val="lt1"/>
          </a:fillRef>
          <a:effectRef idx="0">
            <a:schemeClr val="accent3"/>
          </a:effectRef>
          <a:fontRef idx="minor">
            <a:schemeClr val="dk1"/>
          </a:fontRef>
        </p:style>
        <p:txBody>
          <a:bodyPr vert="horz" wrap="square" lIns="91440" tIns="45720" rIns="91440" bIns="45720" rtlCol="0" anchor="ctr" anchorCtr="0">
            <a:noAutofit/>
          </a:bodyPr>
          <a:lstStyle>
            <a:lvl1pPr>
              <a:defRPr lang="en-US" sz="1400" baseline="0" noProof="0" dirty="0">
                <a:solidFill>
                  <a:schemeClr val="tx1"/>
                </a:solidFill>
                <a:latin typeface="72" panose="020B0503030000000003" pitchFamily="34" charset="0"/>
                <a:cs typeface="72" panose="020B0503030000000003" pitchFamily="34" charset="0"/>
              </a:defRPr>
            </a:lvl1pPr>
          </a:lstStyle>
          <a:p>
            <a:pPr lvl="0"/>
            <a:r>
              <a:rPr lang="en-US" noProof="0" dirty="0"/>
              <a:t>Insert key metric #3 highlighting the value to the business, employees, customers (ideally percentages, time, or $ savings)</a:t>
            </a:r>
          </a:p>
        </p:txBody>
      </p:sp>
      <p:sp>
        <p:nvSpPr>
          <p:cNvPr id="39" name="Text placeholder - column 2">
            <a:extLst>
              <a:ext uri="{FF2B5EF4-FFF2-40B4-BE49-F238E27FC236}">
                <a16:creationId xmlns:a16="http://schemas.microsoft.com/office/drawing/2014/main" id="{48F3E224-1D17-EF47-9D55-D24782F5C1E6}"/>
              </a:ext>
            </a:extLst>
          </p:cNvPr>
          <p:cNvSpPr>
            <a:spLocks noGrp="1"/>
          </p:cNvSpPr>
          <p:nvPr>
            <p:ph type="body" sz="quarter" idx="33" hasCustomPrompt="1"/>
          </p:nvPr>
        </p:nvSpPr>
        <p:spPr>
          <a:xfrm>
            <a:off x="925052" y="4345314"/>
            <a:ext cx="2767988" cy="1919561"/>
          </a:xfrm>
          <a:ln/>
        </p:spPr>
        <p:style>
          <a:lnRef idx="2">
            <a:schemeClr val="accent3"/>
          </a:lnRef>
          <a:fillRef idx="1">
            <a:schemeClr val="lt1"/>
          </a:fillRef>
          <a:effectRef idx="0">
            <a:schemeClr val="accent3"/>
          </a:effectRef>
          <a:fontRef idx="minor">
            <a:schemeClr val="dk1"/>
          </a:fontRef>
        </p:style>
        <p:txBody>
          <a:bodyPr anchor="ctr" anchorCtr="0">
            <a:noAutofit/>
          </a:bodyPr>
          <a:lstStyle>
            <a:lvl1pPr marL="0" marR="0" indent="0" algn="ctr" defTabSz="1088231" rtl="0" eaLnBrk="1" fontAlgn="auto" latinLnBrk="0" hangingPunct="1">
              <a:lnSpc>
                <a:spcPct val="100000"/>
              </a:lnSpc>
              <a:spcBef>
                <a:spcPts val="1799"/>
              </a:spcBef>
              <a:spcAft>
                <a:spcPts val="0"/>
              </a:spcAft>
              <a:buClr>
                <a:schemeClr val="accent1"/>
              </a:buClr>
              <a:buSzPct val="80000"/>
              <a:buFont typeface="Arial"/>
              <a:buNone/>
              <a:tabLst/>
              <a:defRPr sz="1400" b="0" baseline="0">
                <a:solidFill>
                  <a:schemeClr val="tx1"/>
                </a:solidFill>
                <a:latin typeface="72" panose="020B0503030000000003" pitchFamily="34" charset="0"/>
                <a:cs typeface="72" panose="020B0503030000000003" pitchFamily="34" charset="0"/>
              </a:defRPr>
            </a:lvl1pPr>
          </a:lstStyle>
          <a:p>
            <a:pPr lvl="0"/>
            <a:r>
              <a:rPr lang="en-US" noProof="0" dirty="0"/>
              <a:t>Insert key metric #1 highlighting the value to the business, employees, customers (ideally percentages, time, or $ savings)</a:t>
            </a:r>
          </a:p>
        </p:txBody>
      </p:sp>
      <p:pic>
        <p:nvPicPr>
          <p:cNvPr id="2" name="LogoWhite-Dynamic" descr="{&quot;templafy&quot;:{&quot;id&quot;:&quot;f311321f-6dec-468e-bf1d-41970cf5b78d&quot;}}">
            <a:extLst>
              <a:ext uri="{FF2B5EF4-FFF2-40B4-BE49-F238E27FC236}">
                <a16:creationId xmlns:a16="http://schemas.microsoft.com/office/drawing/2014/main" id="{F3986657-BD57-21D3-C294-ADF5807759EC}"/>
              </a:ext>
            </a:extLst>
          </p:cNvPr>
          <p:cNvPicPr>
            <a:picLocks noChangeAspect="1"/>
          </p:cNvPicPr>
          <p:nvPr userDrawn="1"/>
        </p:nvPicPr>
        <p:blipFill>
          <a:blip r:embed="rId2"/>
          <a:stretch>
            <a:fillRect/>
          </a:stretch>
        </p:blipFill>
        <p:spPr>
          <a:xfrm>
            <a:off x="11281619" y="6333289"/>
            <a:ext cx="727003" cy="360000"/>
          </a:xfrm>
          <a:prstGeom prst="rect">
            <a:avLst/>
          </a:prstGeom>
        </p:spPr>
      </p:pic>
      <p:sp>
        <p:nvSpPr>
          <p:cNvPr id="6" name="Title">
            <a:extLst>
              <a:ext uri="{FF2B5EF4-FFF2-40B4-BE49-F238E27FC236}">
                <a16:creationId xmlns:a16="http://schemas.microsoft.com/office/drawing/2014/main" id="{FB395830-F495-F95D-AFEA-F12AA532D994}"/>
              </a:ext>
            </a:extLst>
          </p:cNvPr>
          <p:cNvSpPr>
            <a:spLocks noGrp="1"/>
          </p:cNvSpPr>
          <p:nvPr>
            <p:ph type="title" hasCustomPrompt="1"/>
          </p:nvPr>
        </p:nvSpPr>
        <p:spPr>
          <a:xfrm>
            <a:off x="925052" y="1272747"/>
            <a:ext cx="8574821" cy="2372497"/>
          </a:xfrm>
        </p:spPr>
        <p:txBody>
          <a:bodyPr>
            <a:noAutofit/>
          </a:bodyPr>
          <a:lstStyle>
            <a:lvl1pPr marL="0" marR="0" indent="0" algn="l" defTabSz="1088231" rtl="0" eaLnBrk="1" fontAlgn="base" latinLnBrk="0" hangingPunct="1">
              <a:lnSpc>
                <a:spcPct val="90000"/>
              </a:lnSpc>
              <a:spcBef>
                <a:spcPct val="50000"/>
              </a:spcBef>
              <a:spcAft>
                <a:spcPct val="0"/>
              </a:spcAft>
              <a:buClr>
                <a:srgbClr val="F0AB00"/>
              </a:buClr>
              <a:buSzPct val="80000"/>
              <a:buFontTx/>
              <a:buNone/>
              <a:tabLst/>
              <a:defRPr sz="1200" b="0" i="0">
                <a:solidFill>
                  <a:schemeClr val="tx1"/>
                </a:solidFill>
                <a:latin typeface="72 Brand" panose="020B0504030603020204" pitchFamily="34" charset="0"/>
                <a:cs typeface="72" panose="020B0503030000000003" pitchFamily="34" charset="0"/>
              </a:defRPr>
            </a:lvl1pPr>
          </a:lstStyle>
          <a:p>
            <a:pPr marL="0" marR="0" lvl="0" indent="0" algn="l" defTabSz="1088231" rtl="0" eaLnBrk="1" fontAlgn="base" latinLnBrk="0" hangingPunct="1">
              <a:lnSpc>
                <a:spcPct val="90000"/>
              </a:lnSpc>
              <a:spcBef>
                <a:spcPct val="50000"/>
              </a:spcBef>
              <a:spcAft>
                <a:spcPct val="0"/>
              </a:spcAft>
              <a:buClr>
                <a:srgbClr val="F0AB00"/>
              </a:buClr>
              <a:buSzPct val="80000"/>
              <a:buFontTx/>
              <a:buNone/>
              <a:tabLst/>
              <a:defRPr/>
            </a:pPr>
            <a:r>
              <a:rPr lang="en-US" dirty="0"/>
              <a:t>Enter a brief summary of the outcome or results of the project: Which business outcomes did the project achieve? How did it make a positive impact on your employees, customers and other relevant stakeholders? Which business processes improved the most since the implementation? How do the benefits </a:t>
            </a:r>
            <a:r>
              <a:rPr lang="en-US" dirty="0" err="1"/>
              <a:t>realised</a:t>
            </a:r>
            <a:r>
              <a:rPr lang="en-US" dirty="0"/>
              <a:t> compare to those estimated during the business case development? Did you see the savings you expected?</a:t>
            </a:r>
            <a:br>
              <a:rPr lang="en-US" dirty="0"/>
            </a:br>
            <a:endParaRPr lang="de-DE" sz="3599" kern="0" dirty="0" err="1">
              <a:ea typeface="Arial Unicode MS" pitchFamily="34" charset="-128"/>
              <a:cs typeface="Arial Unicode MS" pitchFamily="34" charset="-128"/>
            </a:endParaRPr>
          </a:p>
        </p:txBody>
      </p:sp>
    </p:spTree>
    <p:extLst>
      <p:ext uri="{BB962C8B-B14F-4D97-AF65-F5344CB8AC3E}">
        <p14:creationId xmlns:p14="http://schemas.microsoft.com/office/powerpoint/2010/main" val="16920553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_Blue cover with anvil">
    <p:bg>
      <p:bgRef idx="1001">
        <a:schemeClr val="bg1"/>
      </p:bgRef>
    </p:bg>
    <p:spTree>
      <p:nvGrpSpPr>
        <p:cNvPr id="1" name=""/>
        <p:cNvGrpSpPr/>
        <p:nvPr/>
      </p:nvGrpSpPr>
      <p:grpSpPr>
        <a:xfrm>
          <a:off x="0" y="0"/>
          <a:ext cx="0" cy="0"/>
          <a:chOff x="0" y="0"/>
          <a:chExt cx="0" cy="0"/>
        </a:xfrm>
      </p:grpSpPr>
      <p:sp>
        <p:nvSpPr>
          <p:cNvPr id="7" name="background" descr="preencoded.png">
            <a:extLst>
              <a:ext uri="{FF2B5EF4-FFF2-40B4-BE49-F238E27FC236}">
                <a16:creationId xmlns:a16="http://schemas.microsoft.com/office/drawing/2014/main" id="{5F3BB899-74C3-EBF7-C191-EC2863B8F536}"/>
              </a:ext>
            </a:extLst>
          </p:cNvPr>
          <p:cNvSpPr/>
          <p:nvPr userDrawn="1"/>
        </p:nvSpPr>
        <p:spPr>
          <a:xfrm>
            <a:off x="0" y="0"/>
            <a:ext cx="12192000" cy="6858000"/>
          </a:xfrm>
          <a:custGeom>
            <a:avLst/>
            <a:gdLst>
              <a:gd name="connsiteX0" fmla="*/ 0 w 12195175"/>
              <a:gd name="connsiteY0" fmla="*/ 0 h 6858000"/>
              <a:gd name="connsiteX1" fmla="*/ 12195175 w 12195175"/>
              <a:gd name="connsiteY1" fmla="*/ 0 h 6858000"/>
              <a:gd name="connsiteX2" fmla="*/ 12195175 w 12195175"/>
              <a:gd name="connsiteY2" fmla="*/ 6858000 h 6858000"/>
              <a:gd name="connsiteX3" fmla="*/ 0 w 1219517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5175" h="6858000">
                <a:moveTo>
                  <a:pt x="0" y="0"/>
                </a:moveTo>
                <a:lnTo>
                  <a:pt x="12195175" y="0"/>
                </a:lnTo>
                <a:lnTo>
                  <a:pt x="12195175" y="6858000"/>
                </a:lnTo>
                <a:lnTo>
                  <a:pt x="0" y="6858000"/>
                </a:lnTo>
                <a:close/>
              </a:path>
            </a:pathLst>
          </a:custGeom>
          <a:solidFill>
            <a:srgbClr val="1B90FF"/>
          </a:solidFill>
          <a:ln w="11289" cap="flat">
            <a:noFill/>
            <a:prstDash val="solid"/>
            <a:miter/>
          </a:ln>
        </p:spPr>
        <p:txBody>
          <a:bodyPr rtlCol="0" anchor="ctr"/>
          <a:lstStyle/>
          <a:p>
            <a:endParaRPr lang="en-US" sz="1799"/>
          </a:p>
        </p:txBody>
      </p:sp>
      <p:sp>
        <p:nvSpPr>
          <p:cNvPr id="8" name="Anvil" descr="preencoded.png">
            <a:extLst>
              <a:ext uri="{FF2B5EF4-FFF2-40B4-BE49-F238E27FC236}">
                <a16:creationId xmlns:a16="http://schemas.microsoft.com/office/drawing/2014/main" id="{39A9B643-3B5A-F0D7-C3BF-3A81DE80FEB6}"/>
              </a:ext>
            </a:extLst>
          </p:cNvPr>
          <p:cNvSpPr/>
          <p:nvPr userDrawn="1"/>
        </p:nvSpPr>
        <p:spPr>
          <a:xfrm>
            <a:off x="1077894" y="1504079"/>
            <a:ext cx="6760288" cy="3333180"/>
          </a:xfrm>
          <a:custGeom>
            <a:avLst/>
            <a:gdLst>
              <a:gd name="connsiteX0" fmla="*/ 0 w 6762048"/>
              <a:gd name="connsiteY0" fmla="*/ 0 h 3333180"/>
              <a:gd name="connsiteX1" fmla="*/ 0 w 6762048"/>
              <a:gd name="connsiteY1" fmla="*/ 3333180 h 3333180"/>
              <a:gd name="connsiteX2" fmla="*/ 3436452 w 6762048"/>
              <a:gd name="connsiteY2" fmla="*/ 3333180 h 3333180"/>
              <a:gd name="connsiteX3" fmla="*/ 6762048 w 6762048"/>
              <a:gd name="connsiteY3" fmla="*/ 0 h 3333180"/>
              <a:gd name="connsiteX4" fmla="*/ 0 w 6762048"/>
              <a:gd name="connsiteY4" fmla="*/ 0 h 3333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048" h="3333180">
                <a:moveTo>
                  <a:pt x="0" y="0"/>
                </a:moveTo>
                <a:lnTo>
                  <a:pt x="0" y="3333180"/>
                </a:lnTo>
                <a:lnTo>
                  <a:pt x="3436452" y="3333180"/>
                </a:lnTo>
                <a:lnTo>
                  <a:pt x="6762048" y="0"/>
                </a:lnTo>
                <a:lnTo>
                  <a:pt x="0" y="0"/>
                </a:lnTo>
                <a:close/>
              </a:path>
            </a:pathLst>
          </a:custGeom>
          <a:solidFill>
            <a:srgbClr val="002A86"/>
          </a:solidFill>
          <a:ln w="9264" cap="flat">
            <a:noFill/>
            <a:prstDash val="solid"/>
            <a:miter/>
          </a:ln>
        </p:spPr>
        <p:txBody>
          <a:bodyPr rtlCol="0" anchor="ctr"/>
          <a:lstStyle/>
          <a:p>
            <a:endParaRPr lang="en-US" sz="1799"/>
          </a:p>
        </p:txBody>
      </p:sp>
      <p:pic>
        <p:nvPicPr>
          <p:cNvPr id="1135688672" name="LogoWhite-Dynamic" descr="{&quot;templafy&quot;:{&quot;id&quot;:&quot;468cc11e-ebc9-42f4-be65-89cdfb44a347&quot;}}"/>
          <p:cNvPicPr>
            <a:picLocks noChangeAspect="1"/>
          </p:cNvPicPr>
          <p:nvPr/>
        </p:nvPicPr>
        <p:blipFill>
          <a:blip r:embed="rId2"/>
          <a:stretch>
            <a:fillRect/>
          </a:stretch>
        </p:blipFill>
        <p:spPr>
          <a:xfrm>
            <a:off x="287931" y="360000"/>
            <a:ext cx="727003" cy="360000"/>
          </a:xfrm>
          <a:prstGeom prst="rect">
            <a:avLst/>
          </a:prstGeom>
        </p:spPr>
      </p:pic>
    </p:spTree>
    <p:extLst>
      <p:ext uri="{BB962C8B-B14F-4D97-AF65-F5344CB8AC3E}">
        <p14:creationId xmlns:p14="http://schemas.microsoft.com/office/powerpoint/2010/main" val="43338898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81">
          <p15:clr>
            <a:srgbClr val="FBAE40"/>
          </p15:clr>
        </p15:guide>
        <p15:guide id="2" orient="horz" pos="1704">
          <p15:clr>
            <a:srgbClr val="FBAE40"/>
          </p15:clr>
        </p15:guide>
        <p15:guide id="3" orient="horz" pos="2688">
          <p15:clr>
            <a:srgbClr val="FBAE40"/>
          </p15:clr>
        </p15:guide>
        <p15:guide id="4" orient="horz" pos="2334">
          <p15:clr>
            <a:srgbClr val="FBAE40"/>
          </p15:clr>
        </p15:guide>
        <p15:guide id="5" orient="horz" pos="2960">
          <p15:clr>
            <a:srgbClr val="FBAE40"/>
          </p15:clr>
        </p15:guide>
        <p15:guide id="7" orient="horz" pos="414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ompany Information">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2025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425482" y="1405555"/>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Company Name:</a:t>
            </a:r>
          </a:p>
        </p:txBody>
      </p:sp>
      <p:sp>
        <p:nvSpPr>
          <p:cNvPr id="14" name="TextBox 13">
            <a:extLst>
              <a:ext uri="{FF2B5EF4-FFF2-40B4-BE49-F238E27FC236}">
                <a16:creationId xmlns:a16="http://schemas.microsoft.com/office/drawing/2014/main" id="{976622DB-DFD9-F500-5F93-478356FDB4AE}"/>
              </a:ext>
            </a:extLst>
          </p:cNvPr>
          <p:cNvSpPr txBox="1"/>
          <p:nvPr userDrawn="1"/>
        </p:nvSpPr>
        <p:spPr>
          <a:xfrm>
            <a:off x="425482" y="2251907"/>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HEADQUARTERS:</a:t>
            </a:r>
          </a:p>
        </p:txBody>
      </p:sp>
      <p:sp>
        <p:nvSpPr>
          <p:cNvPr id="15" name="TextBox 14">
            <a:extLst>
              <a:ext uri="{FF2B5EF4-FFF2-40B4-BE49-F238E27FC236}">
                <a16:creationId xmlns:a16="http://schemas.microsoft.com/office/drawing/2014/main" id="{A127C625-A1C2-3C93-8912-3F095A08C418}"/>
              </a:ext>
            </a:extLst>
          </p:cNvPr>
          <p:cNvSpPr txBox="1"/>
          <p:nvPr userDrawn="1"/>
        </p:nvSpPr>
        <p:spPr>
          <a:xfrm>
            <a:off x="425482" y="3098259"/>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Industry:</a:t>
            </a:r>
          </a:p>
        </p:txBody>
      </p:sp>
      <p:sp>
        <p:nvSpPr>
          <p:cNvPr id="16" name="TextBox 15">
            <a:extLst>
              <a:ext uri="{FF2B5EF4-FFF2-40B4-BE49-F238E27FC236}">
                <a16:creationId xmlns:a16="http://schemas.microsoft.com/office/drawing/2014/main" id="{9B292D21-C9D8-B2B9-36F2-967C4FE0668F}"/>
              </a:ext>
            </a:extLst>
          </p:cNvPr>
          <p:cNvSpPr txBox="1"/>
          <p:nvPr userDrawn="1"/>
        </p:nvSpPr>
        <p:spPr>
          <a:xfrm>
            <a:off x="425482" y="3944611"/>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Website:</a:t>
            </a:r>
          </a:p>
        </p:txBody>
      </p:sp>
      <p:sp>
        <p:nvSpPr>
          <p:cNvPr id="17" name="TextBox 16">
            <a:extLst>
              <a:ext uri="{FF2B5EF4-FFF2-40B4-BE49-F238E27FC236}">
                <a16:creationId xmlns:a16="http://schemas.microsoft.com/office/drawing/2014/main" id="{20AB13C2-D4F8-E87A-819E-B6C11D5E09BC}"/>
              </a:ext>
            </a:extLst>
          </p:cNvPr>
          <p:cNvSpPr txBox="1"/>
          <p:nvPr userDrawn="1"/>
        </p:nvSpPr>
        <p:spPr>
          <a:xfrm>
            <a:off x="425482" y="479096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Number of employees:</a:t>
            </a:r>
          </a:p>
        </p:txBody>
      </p:sp>
      <p:sp>
        <p:nvSpPr>
          <p:cNvPr id="19" name="Text Placeholder 18">
            <a:extLst>
              <a:ext uri="{FF2B5EF4-FFF2-40B4-BE49-F238E27FC236}">
                <a16:creationId xmlns:a16="http://schemas.microsoft.com/office/drawing/2014/main" id="{08ED52B4-E82B-097A-D342-B42566B3B7EE}"/>
              </a:ext>
            </a:extLst>
          </p:cNvPr>
          <p:cNvSpPr>
            <a:spLocks noGrp="1"/>
          </p:cNvSpPr>
          <p:nvPr>
            <p:ph type="body" sz="quarter" idx="18" hasCustomPrompt="1"/>
          </p:nvPr>
        </p:nvSpPr>
        <p:spPr>
          <a:xfrm>
            <a:off x="425483" y="1611617"/>
            <a:ext cx="2996977" cy="457200"/>
          </a:xfrm>
        </p:spPr>
        <p:txBody>
          <a:bodyPr>
            <a:noAutofit/>
          </a:bodyPr>
          <a:lstStyle>
            <a:lvl1pPr>
              <a:spcBef>
                <a:spcPts val="0"/>
              </a:spcBef>
              <a:defRPr sz="1400" spc="1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dirty="0"/>
              <a:t>Enter the participant company name</a:t>
            </a:r>
          </a:p>
        </p:txBody>
      </p:sp>
      <p:sp>
        <p:nvSpPr>
          <p:cNvPr id="20" name="Text Placeholder 18">
            <a:extLst>
              <a:ext uri="{FF2B5EF4-FFF2-40B4-BE49-F238E27FC236}">
                <a16:creationId xmlns:a16="http://schemas.microsoft.com/office/drawing/2014/main" id="{78405B0D-FCC8-4D18-0C7F-4838DD7C9A15}"/>
              </a:ext>
            </a:extLst>
          </p:cNvPr>
          <p:cNvSpPr>
            <a:spLocks noGrp="1"/>
          </p:cNvSpPr>
          <p:nvPr>
            <p:ph type="body" sz="quarter" idx="19" hasCustomPrompt="1"/>
          </p:nvPr>
        </p:nvSpPr>
        <p:spPr>
          <a:xfrm>
            <a:off x="425483" y="2458611"/>
            <a:ext cx="2996977" cy="457200"/>
          </a:xfrm>
        </p:spPr>
        <p:txBody>
          <a:bodyPr>
            <a:noAutofit/>
          </a:bodyPr>
          <a:lstStyle>
            <a:lvl1pPr>
              <a:spcBef>
                <a:spcPts val="0"/>
              </a:spcBef>
              <a:defRPr sz="1400" spc="1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dirty="0"/>
              <a:t>Enter city, state, province, or country</a:t>
            </a:r>
          </a:p>
        </p:txBody>
      </p:sp>
      <p:sp>
        <p:nvSpPr>
          <p:cNvPr id="22" name="Text Placeholder 18">
            <a:extLst>
              <a:ext uri="{FF2B5EF4-FFF2-40B4-BE49-F238E27FC236}">
                <a16:creationId xmlns:a16="http://schemas.microsoft.com/office/drawing/2014/main" id="{35782044-4636-A4AA-6F21-1B1F7A544EEB}"/>
              </a:ext>
            </a:extLst>
          </p:cNvPr>
          <p:cNvSpPr>
            <a:spLocks noGrp="1"/>
          </p:cNvSpPr>
          <p:nvPr>
            <p:ph type="body" sz="quarter" idx="21" hasCustomPrompt="1"/>
          </p:nvPr>
        </p:nvSpPr>
        <p:spPr>
          <a:xfrm>
            <a:off x="425483" y="3305605"/>
            <a:ext cx="2996977" cy="457200"/>
          </a:xfrm>
        </p:spPr>
        <p:txBody>
          <a:bodyPr>
            <a:noAutofit/>
          </a:bodyPr>
          <a:lstStyle>
            <a:lvl1pPr>
              <a:spcBef>
                <a:spcPts val="0"/>
              </a:spcBef>
              <a:defRPr sz="1400" spc="1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Enter industry</a:t>
            </a:r>
          </a:p>
        </p:txBody>
      </p:sp>
      <p:sp>
        <p:nvSpPr>
          <p:cNvPr id="23" name="Text Placeholder 18">
            <a:extLst>
              <a:ext uri="{FF2B5EF4-FFF2-40B4-BE49-F238E27FC236}">
                <a16:creationId xmlns:a16="http://schemas.microsoft.com/office/drawing/2014/main" id="{D568AE8D-C6C1-25F8-A916-BE6BBBFA9294}"/>
              </a:ext>
            </a:extLst>
          </p:cNvPr>
          <p:cNvSpPr>
            <a:spLocks noGrp="1"/>
          </p:cNvSpPr>
          <p:nvPr>
            <p:ph type="body" sz="quarter" idx="22" hasCustomPrompt="1"/>
          </p:nvPr>
        </p:nvSpPr>
        <p:spPr>
          <a:xfrm>
            <a:off x="425483" y="4152599"/>
            <a:ext cx="2996977" cy="457200"/>
          </a:xfrm>
        </p:spPr>
        <p:txBody>
          <a:bodyPr>
            <a:noAutofit/>
          </a:bodyPr>
          <a:lstStyle>
            <a:lvl1pPr>
              <a:spcBef>
                <a:spcPts val="0"/>
              </a:spcBef>
              <a:defRPr sz="1400" spc="1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Enter website URL</a:t>
            </a:r>
          </a:p>
        </p:txBody>
      </p:sp>
      <p:sp>
        <p:nvSpPr>
          <p:cNvPr id="24" name="Text Placeholder 18">
            <a:extLst>
              <a:ext uri="{FF2B5EF4-FFF2-40B4-BE49-F238E27FC236}">
                <a16:creationId xmlns:a16="http://schemas.microsoft.com/office/drawing/2014/main" id="{0C36B513-BE6C-03A7-181B-A08CCAFE90AB}"/>
              </a:ext>
            </a:extLst>
          </p:cNvPr>
          <p:cNvSpPr>
            <a:spLocks noGrp="1"/>
          </p:cNvSpPr>
          <p:nvPr>
            <p:ph type="body" sz="quarter" idx="23" hasCustomPrompt="1"/>
          </p:nvPr>
        </p:nvSpPr>
        <p:spPr>
          <a:xfrm>
            <a:off x="425483" y="4999595"/>
            <a:ext cx="2996977" cy="457200"/>
          </a:xfrm>
        </p:spPr>
        <p:txBody>
          <a:bodyPr>
            <a:noAutofit/>
          </a:bodyPr>
          <a:lstStyle>
            <a:lvl1pPr>
              <a:spcBef>
                <a:spcPts val="0"/>
              </a:spcBef>
              <a:defRPr sz="1400" spc="1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dirty="0"/>
              <a:t>Enter number of employees</a:t>
            </a:r>
          </a:p>
        </p:txBody>
      </p:sp>
      <p:cxnSp>
        <p:nvCxnSpPr>
          <p:cNvPr id="26" name="Straight Connector 25">
            <a:extLst>
              <a:ext uri="{FF2B5EF4-FFF2-40B4-BE49-F238E27FC236}">
                <a16:creationId xmlns:a16="http://schemas.microsoft.com/office/drawing/2014/main" id="{2B8ADC4C-E63D-3C18-4544-4B96B1B4A09C}"/>
              </a:ext>
            </a:extLst>
          </p:cNvPr>
          <p:cNvCxnSpPr>
            <a:cxnSpLocks/>
          </p:cNvCxnSpPr>
          <p:nvPr userDrawn="1"/>
        </p:nvCxnSpPr>
        <p:spPr>
          <a:xfrm>
            <a:off x="3688104" y="1420668"/>
            <a:ext cx="0" cy="4165123"/>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029CEC2D-9E26-79C3-1A2F-865A36E6596C}"/>
              </a:ext>
            </a:extLst>
          </p:cNvPr>
          <p:cNvSpPr>
            <a:spLocks noGrp="1"/>
          </p:cNvSpPr>
          <p:nvPr>
            <p:ph type="body" sz="quarter" idx="24" hasCustomPrompt="1"/>
          </p:nvPr>
        </p:nvSpPr>
        <p:spPr>
          <a:xfrm>
            <a:off x="4271376" y="1378660"/>
            <a:ext cx="7495141" cy="4165122"/>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dirty="0"/>
              <a:t>Please describe your company and its business. When was your company founded? What is your company’s mission – why do you exist? Who are your customers? How is your company attempting to run as an intelligent enterprise? Use bullets or paragraphs. (Limit to 80 words)</a:t>
            </a:r>
          </a:p>
        </p:txBody>
      </p:sp>
      <p:sp>
        <p:nvSpPr>
          <p:cNvPr id="8" name="TextBox 7">
            <a:extLst>
              <a:ext uri="{FF2B5EF4-FFF2-40B4-BE49-F238E27FC236}">
                <a16:creationId xmlns:a16="http://schemas.microsoft.com/office/drawing/2014/main" id="{45CC4549-3C27-CB1B-87B2-3C01B5FD5A84}"/>
              </a:ext>
            </a:extLst>
          </p:cNvPr>
          <p:cNvSpPr txBox="1"/>
          <p:nvPr userDrawn="1"/>
        </p:nvSpPr>
        <p:spPr>
          <a:xfrm>
            <a:off x="424144" y="318733"/>
            <a:ext cx="4218317" cy="9144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Company</a:t>
            </a:r>
            <a:r>
              <a:rPr lang="en-US" sz="1800" dirty="0">
                <a:latin typeface="+mj-lt"/>
                <a:cs typeface="Helvetica" panose="020B0604020202020204" pitchFamily="34" charset="0"/>
              </a:rPr>
              <a:t> </a:t>
            </a:r>
            <a:r>
              <a:rPr lang="en-US" sz="3000" b="1" i="0" kern="1200" baseline="0" dirty="0">
                <a:solidFill>
                  <a:schemeClr val="accent1"/>
                </a:solidFill>
                <a:latin typeface="+mj-lt"/>
                <a:ea typeface="+mj-ea"/>
                <a:cs typeface="Arial" panose="020B0604020202020204" pitchFamily="34" charset="0"/>
              </a:rPr>
              <a:t>Information</a:t>
            </a:r>
            <a:endParaRPr lang="en-US" sz="1800" dirty="0">
              <a:latin typeface="+mj-lt"/>
              <a:cs typeface="Helvetica" panose="020B0604020202020204" pitchFamily="34" charset="0"/>
            </a:endParaRPr>
          </a:p>
        </p:txBody>
      </p:sp>
      <p:sp>
        <p:nvSpPr>
          <p:cNvPr id="2" name="TextBox 1">
            <a:extLst>
              <a:ext uri="{FF2B5EF4-FFF2-40B4-BE49-F238E27FC236}">
                <a16:creationId xmlns:a16="http://schemas.microsoft.com/office/drawing/2014/main" id="{5837B096-A2FA-FB9C-B343-C04F323452E1}"/>
              </a:ext>
            </a:extLst>
          </p:cNvPr>
          <p:cNvSpPr txBox="1"/>
          <p:nvPr userDrawn="1"/>
        </p:nvSpPr>
        <p:spPr>
          <a:xfrm>
            <a:off x="425482" y="5570723"/>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Featured Solutions:</a:t>
            </a:r>
          </a:p>
        </p:txBody>
      </p:sp>
      <p:sp>
        <p:nvSpPr>
          <p:cNvPr id="9" name="Text Placeholder 8">
            <a:extLst>
              <a:ext uri="{FF2B5EF4-FFF2-40B4-BE49-F238E27FC236}">
                <a16:creationId xmlns:a16="http://schemas.microsoft.com/office/drawing/2014/main" id="{F0A45743-BF6C-2017-9EA8-A380E25F00A3}"/>
              </a:ext>
            </a:extLst>
          </p:cNvPr>
          <p:cNvSpPr>
            <a:spLocks noGrp="1"/>
          </p:cNvSpPr>
          <p:nvPr>
            <p:ph type="body" sz="quarter" idx="26" hasCustomPrompt="1"/>
          </p:nvPr>
        </p:nvSpPr>
        <p:spPr>
          <a:xfrm>
            <a:off x="420688" y="5838539"/>
            <a:ext cx="2997200" cy="552650"/>
          </a:xfrm>
        </p:spPr>
        <p:txBody>
          <a:bodyPr/>
          <a:lstStyle>
            <a:lvl1pPr>
              <a:defRPr lang="en-US" sz="1400" kern="1200" spc="10" baseline="0" dirty="0" smtClean="0">
                <a:solidFill>
                  <a:schemeClr val="accent1"/>
                </a:solidFill>
                <a:latin typeface="+mn-lt"/>
                <a:ea typeface="+mn-ea"/>
                <a:cs typeface="Arial" panose="020B0604020202020204" pitchFamily="34" charset="0"/>
              </a:defRPr>
            </a:lvl1pPr>
          </a:lstStyle>
          <a:p>
            <a:pPr lvl="0">
              <a:spcBef>
                <a:spcPts val="0"/>
              </a:spcBef>
            </a:pPr>
            <a:r>
              <a:rPr lang="en-US" dirty="0"/>
              <a:t>List the solutions featured in the submission</a:t>
            </a:r>
          </a:p>
          <a:p>
            <a:pPr lvl="4"/>
            <a:endParaRPr lang="en-AU" dirty="0"/>
          </a:p>
        </p:txBody>
      </p:sp>
    </p:spTree>
    <p:extLst>
      <p:ext uri="{BB962C8B-B14F-4D97-AF65-F5344CB8AC3E}">
        <p14:creationId xmlns:p14="http://schemas.microsoft.com/office/powerpoint/2010/main" val="1523684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Summar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AA5454-39A7-70B0-53BA-4569224517EF}"/>
              </a:ext>
            </a:extLst>
          </p:cNvPr>
          <p:cNvSpPr/>
          <p:nvPr userDrawn="1"/>
        </p:nvSpPr>
        <p:spPr>
          <a:xfrm>
            <a:off x="-1" y="4424812"/>
            <a:ext cx="12188951" cy="2433188"/>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C9945E4-B7F8-3D67-253B-185E1543C90E}"/>
              </a:ext>
            </a:extLst>
          </p:cNvPr>
          <p:cNvSpPr>
            <a:spLocks noGrp="1"/>
          </p:cNvSpPr>
          <p:nvPr>
            <p:ph type="title" hasCustomPrompt="1"/>
          </p:nvPr>
        </p:nvSpPr>
        <p:spPr>
          <a:xfrm>
            <a:off x="425483" y="367091"/>
            <a:ext cx="9595972" cy="435549"/>
          </a:xfrm>
        </p:spPr>
        <p:txBody>
          <a:bodyPr anchor="t" anchorCtr="0">
            <a:normAutofit/>
          </a:bodyPr>
          <a:lstStyle>
            <a:lvl1pPr>
              <a:defRPr sz="3000" baseline="0"/>
            </a:lvl1pPr>
          </a:lstStyle>
          <a:p>
            <a:r>
              <a:rPr lang="en-US"/>
              <a:t>Entry Title (Shorter Version of Full Title from Slide 1)</a:t>
            </a:r>
          </a:p>
        </p:txBody>
      </p:sp>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lvl1pPr>
              <a:defRPr>
                <a:solidFill>
                  <a:schemeClr val="bg1"/>
                </a:solidFill>
              </a:defRPr>
            </a:lvl1p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lvl1pPr>
              <a:defRPr>
                <a:solidFill>
                  <a:schemeClr val="bg1"/>
                </a:solidFill>
              </a:defRPr>
            </a:lvl1pPr>
          </a:lstStyle>
          <a:p>
            <a:fld id="{7ED02089-8B24-8A4C-B7B6-0E63FA0D18D0}" type="slidenum">
              <a:rPr lang="en-US" smtClean="0"/>
              <a:pPr/>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687583"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CHALLENGE:</a:t>
            </a:r>
          </a:p>
        </p:txBody>
      </p:sp>
      <p:sp>
        <p:nvSpPr>
          <p:cNvPr id="9" name="Picture Placeholder 24">
            <a:extLst>
              <a:ext uri="{FF2B5EF4-FFF2-40B4-BE49-F238E27FC236}">
                <a16:creationId xmlns:a16="http://schemas.microsoft.com/office/drawing/2014/main" id="{CF07BF82-C3D5-C82F-790B-B6405ECBD5E2}"/>
              </a:ext>
            </a:extLst>
          </p:cNvPr>
          <p:cNvSpPr>
            <a:spLocks noGrp="1"/>
          </p:cNvSpPr>
          <p:nvPr>
            <p:ph type="pic" sz="quarter" idx="14" hasCustomPrompt="1"/>
          </p:nvPr>
        </p:nvSpPr>
        <p:spPr>
          <a:xfrm>
            <a:off x="10178473" y="434504"/>
            <a:ext cx="1588044" cy="803169"/>
          </a:xfrm>
        </p:spPr>
        <p:txBody>
          <a:bodyPr anchor="ctr" anchorCtr="1">
            <a:normAutofit/>
          </a:bodyPr>
          <a:lstStyle>
            <a:lvl1pPr algn="ctr">
              <a:defRPr sz="1200"/>
            </a:lvl1pPr>
          </a:lstStyle>
          <a:p>
            <a:r>
              <a:rPr lang="en-US" dirty="0"/>
              <a:t>Participant Company Logo</a:t>
            </a:r>
          </a:p>
        </p:txBody>
      </p:sp>
      <p:sp>
        <p:nvSpPr>
          <p:cNvPr id="25" name="TextBox 24">
            <a:extLst>
              <a:ext uri="{FF2B5EF4-FFF2-40B4-BE49-F238E27FC236}">
                <a16:creationId xmlns:a16="http://schemas.microsoft.com/office/drawing/2014/main" id="{C36D1B7F-CE76-6CE9-FDB4-B5BF7C039526}"/>
              </a:ext>
            </a:extLst>
          </p:cNvPr>
          <p:cNvSpPr txBox="1"/>
          <p:nvPr userDrawn="1"/>
        </p:nvSpPr>
        <p:spPr>
          <a:xfrm>
            <a:off x="4555046"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SOLUTION:</a:t>
            </a:r>
          </a:p>
        </p:txBody>
      </p:sp>
      <p:sp>
        <p:nvSpPr>
          <p:cNvPr id="27" name="TextBox 26">
            <a:extLst>
              <a:ext uri="{FF2B5EF4-FFF2-40B4-BE49-F238E27FC236}">
                <a16:creationId xmlns:a16="http://schemas.microsoft.com/office/drawing/2014/main" id="{DBBF4C90-9E55-EC56-4FAD-904E2E32478E}"/>
              </a:ext>
            </a:extLst>
          </p:cNvPr>
          <p:cNvSpPr txBox="1"/>
          <p:nvPr userDrawn="1"/>
        </p:nvSpPr>
        <p:spPr>
          <a:xfrm>
            <a:off x="8415014"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OUTCOME:</a:t>
            </a:r>
          </a:p>
        </p:txBody>
      </p:sp>
      <p:sp>
        <p:nvSpPr>
          <p:cNvPr id="28" name="Text Placeholder 18">
            <a:extLst>
              <a:ext uri="{FF2B5EF4-FFF2-40B4-BE49-F238E27FC236}">
                <a16:creationId xmlns:a16="http://schemas.microsoft.com/office/drawing/2014/main" id="{6672C54C-D4AF-DAD4-9694-686E1C22076A}"/>
              </a:ext>
            </a:extLst>
          </p:cNvPr>
          <p:cNvSpPr>
            <a:spLocks noGrp="1"/>
          </p:cNvSpPr>
          <p:nvPr>
            <p:ph type="body" sz="quarter" idx="21" hasCustomPrompt="1"/>
          </p:nvPr>
        </p:nvSpPr>
        <p:spPr>
          <a:xfrm>
            <a:off x="727742" y="5612208"/>
            <a:ext cx="2932398" cy="876895"/>
          </a:xfrm>
        </p:spPr>
        <p:txBody>
          <a:bodyPr>
            <a:noAutofit/>
          </a:bodyPr>
          <a:lstStyle>
            <a:lvl1pPr algn="ctr">
              <a:spcBef>
                <a:spcPts val="0"/>
              </a:spcBef>
              <a:defRPr sz="1200" spc="0" baseline="0">
                <a:solidFill>
                  <a:schemeClr val="bg1"/>
                </a:solidFill>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t>Insert business outcome achievement, such as 20% increase in revenue.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t>(Limit 10 words)</a:t>
            </a:r>
          </a:p>
          <a:p>
            <a:pPr lvl="0"/>
            <a:endParaRPr lang="en-US"/>
          </a:p>
        </p:txBody>
      </p:sp>
      <p:sp>
        <p:nvSpPr>
          <p:cNvPr id="29" name="Text Placeholder 18">
            <a:extLst>
              <a:ext uri="{FF2B5EF4-FFF2-40B4-BE49-F238E27FC236}">
                <a16:creationId xmlns:a16="http://schemas.microsoft.com/office/drawing/2014/main" id="{A91D9B68-901D-79B2-B702-5A5104543004}"/>
              </a:ext>
            </a:extLst>
          </p:cNvPr>
          <p:cNvSpPr>
            <a:spLocks noGrp="1"/>
          </p:cNvSpPr>
          <p:nvPr>
            <p:ph type="body" sz="quarter" idx="22" hasCustomPrompt="1"/>
          </p:nvPr>
        </p:nvSpPr>
        <p:spPr>
          <a:xfrm>
            <a:off x="4575842" y="5612208"/>
            <a:ext cx="2932398" cy="876895"/>
          </a:xfrm>
        </p:spPr>
        <p:txBody>
          <a:bodyPr>
            <a:noAutofit/>
          </a:bodyPr>
          <a:lstStyle>
            <a:lvl1pPr algn="ctr">
              <a:spcBef>
                <a:spcPts val="0"/>
              </a:spcBef>
              <a:defRPr sz="1200" spc="0" baseline="0">
                <a:solidFill>
                  <a:schemeClr val="bg1"/>
                </a:solidFill>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Insert business outcome achievement, such as 4X increase in productivity.</a:t>
            </a:r>
          </a:p>
          <a:p>
            <a:pPr lvl="0"/>
            <a:r>
              <a:rPr lang="en-US"/>
              <a:t>(Limit to 10 words)</a:t>
            </a:r>
          </a:p>
        </p:txBody>
      </p:sp>
      <p:sp>
        <p:nvSpPr>
          <p:cNvPr id="30" name="Text Placeholder 18">
            <a:extLst>
              <a:ext uri="{FF2B5EF4-FFF2-40B4-BE49-F238E27FC236}">
                <a16:creationId xmlns:a16="http://schemas.microsoft.com/office/drawing/2014/main" id="{9CA3A40F-0496-782A-B2E5-37800443D92B}"/>
              </a:ext>
            </a:extLst>
          </p:cNvPr>
          <p:cNvSpPr>
            <a:spLocks noGrp="1"/>
          </p:cNvSpPr>
          <p:nvPr>
            <p:ph type="body" sz="quarter" idx="23" hasCustomPrompt="1"/>
          </p:nvPr>
        </p:nvSpPr>
        <p:spPr>
          <a:xfrm>
            <a:off x="8429385" y="5612208"/>
            <a:ext cx="2932398" cy="876895"/>
          </a:xfrm>
        </p:spPr>
        <p:txBody>
          <a:bodyPr>
            <a:noAutofit/>
          </a:bodyPr>
          <a:lstStyle>
            <a:lvl1pPr algn="ctr">
              <a:spcBef>
                <a:spcPts val="0"/>
              </a:spcBef>
              <a:defRPr sz="1200" spc="0" baseline="0">
                <a:solidFill>
                  <a:schemeClr val="bg1"/>
                </a:solidFill>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Insert business outcome achievement, such as 20% increase in order fulfillment. (Limit to 10 words)</a:t>
            </a:r>
          </a:p>
        </p:txBody>
      </p:sp>
      <p:pic>
        <p:nvPicPr>
          <p:cNvPr id="32" name="Picture 31" descr="A blue gear with a black background&#10;&#10;Description automatically generated">
            <a:extLst>
              <a:ext uri="{FF2B5EF4-FFF2-40B4-BE49-F238E27FC236}">
                <a16:creationId xmlns:a16="http://schemas.microsoft.com/office/drawing/2014/main" id="{7D443D83-AB52-4A9B-BE61-D8BC08BBB3C0}"/>
              </a:ext>
            </a:extLst>
          </p:cNvPr>
          <p:cNvPicPr>
            <a:picLocks noChangeAspect="1"/>
          </p:cNvPicPr>
          <p:nvPr userDrawn="1"/>
        </p:nvPicPr>
        <p:blipFill>
          <a:blip r:embed="rId2"/>
          <a:stretch>
            <a:fillRect/>
          </a:stretch>
        </p:blipFill>
        <p:spPr>
          <a:xfrm>
            <a:off x="406119" y="1430796"/>
            <a:ext cx="220980" cy="220980"/>
          </a:xfrm>
          <a:prstGeom prst="rect">
            <a:avLst/>
          </a:prstGeom>
        </p:spPr>
      </p:pic>
      <p:pic>
        <p:nvPicPr>
          <p:cNvPr id="34" name="Picture 33" descr="A blue dart in a circle&#10;&#10;Description automatically generated">
            <a:extLst>
              <a:ext uri="{FF2B5EF4-FFF2-40B4-BE49-F238E27FC236}">
                <a16:creationId xmlns:a16="http://schemas.microsoft.com/office/drawing/2014/main" id="{D6C3E9D9-78B7-986C-D3B9-7B5716DBBC58}"/>
              </a:ext>
            </a:extLst>
          </p:cNvPr>
          <p:cNvPicPr>
            <a:picLocks noChangeAspect="1"/>
          </p:cNvPicPr>
          <p:nvPr userDrawn="1"/>
        </p:nvPicPr>
        <p:blipFill>
          <a:blip r:embed="rId3"/>
          <a:stretch>
            <a:fillRect/>
          </a:stretch>
        </p:blipFill>
        <p:spPr>
          <a:xfrm>
            <a:off x="4267232" y="1430796"/>
            <a:ext cx="220980" cy="220980"/>
          </a:xfrm>
          <a:prstGeom prst="rect">
            <a:avLst/>
          </a:prstGeom>
        </p:spPr>
      </p:pic>
      <p:pic>
        <p:nvPicPr>
          <p:cNvPr id="36" name="Picture 35" descr="Blue ticks and lines on a black background&#10;&#10;Description automatically generated">
            <a:extLst>
              <a:ext uri="{FF2B5EF4-FFF2-40B4-BE49-F238E27FC236}">
                <a16:creationId xmlns:a16="http://schemas.microsoft.com/office/drawing/2014/main" id="{154E71C1-2380-DE41-4657-E4A33519A611}"/>
              </a:ext>
            </a:extLst>
          </p:cNvPr>
          <p:cNvPicPr>
            <a:picLocks noChangeAspect="1"/>
          </p:cNvPicPr>
          <p:nvPr userDrawn="1"/>
        </p:nvPicPr>
        <p:blipFill>
          <a:blip r:embed="rId4"/>
          <a:stretch>
            <a:fillRect/>
          </a:stretch>
        </p:blipFill>
        <p:spPr>
          <a:xfrm>
            <a:off x="8111250" y="1430796"/>
            <a:ext cx="220980" cy="220980"/>
          </a:xfrm>
          <a:prstGeom prst="rect">
            <a:avLst/>
          </a:prstGeom>
        </p:spPr>
      </p:pic>
      <p:sp>
        <p:nvSpPr>
          <p:cNvPr id="38" name="Text Placeholder 37">
            <a:extLst>
              <a:ext uri="{FF2B5EF4-FFF2-40B4-BE49-F238E27FC236}">
                <a16:creationId xmlns:a16="http://schemas.microsoft.com/office/drawing/2014/main" id="{8F31616D-53D4-3055-B85D-169C1E7AB1B0}"/>
              </a:ext>
            </a:extLst>
          </p:cNvPr>
          <p:cNvSpPr>
            <a:spLocks noGrp="1"/>
          </p:cNvSpPr>
          <p:nvPr>
            <p:ph type="body" sz="quarter" idx="24" hasCustomPrompt="1"/>
          </p:nvPr>
        </p:nvSpPr>
        <p:spPr>
          <a:xfrm>
            <a:off x="727742" y="4915514"/>
            <a:ext cx="2932398" cy="573088"/>
          </a:xfrm>
        </p:spPr>
        <p:txBody>
          <a:bodyPr anchor="ctr" anchorCtr="0">
            <a:noAutofit/>
          </a:bodyPr>
          <a:lstStyle>
            <a:lvl1pPr algn="ctr">
              <a:defRPr sz="5800" b="1" spc="40" baseline="0">
                <a:solidFill>
                  <a:schemeClr val="bg1"/>
                </a:solidFill>
                <a:latin typeface="+mj-lt"/>
              </a:defRPr>
            </a:lvl1pPr>
          </a:lstStyle>
          <a:p>
            <a:pPr lvl="0"/>
            <a:r>
              <a:rPr lang="en-US"/>
              <a:t>XX%</a:t>
            </a:r>
          </a:p>
        </p:txBody>
      </p:sp>
      <p:sp>
        <p:nvSpPr>
          <p:cNvPr id="41" name="Text Placeholder 18">
            <a:extLst>
              <a:ext uri="{FF2B5EF4-FFF2-40B4-BE49-F238E27FC236}">
                <a16:creationId xmlns:a16="http://schemas.microsoft.com/office/drawing/2014/main" id="{411427B0-D2AC-38F9-E212-D03C8F1BC449}"/>
              </a:ext>
            </a:extLst>
          </p:cNvPr>
          <p:cNvSpPr>
            <a:spLocks noGrp="1"/>
          </p:cNvSpPr>
          <p:nvPr>
            <p:ph type="body" sz="quarter" idx="27" hasCustomPrompt="1"/>
          </p:nvPr>
        </p:nvSpPr>
        <p:spPr>
          <a:xfrm>
            <a:off x="425483" y="780440"/>
            <a:ext cx="7518773" cy="426244"/>
          </a:xfrm>
        </p:spPr>
        <p:txBody>
          <a:bodyPr>
            <a:noAutofit/>
          </a:bodyPr>
          <a:lstStyle>
            <a:lvl1pPr>
              <a:spcBef>
                <a:spcPts val="0"/>
              </a:spcBef>
              <a:defRPr sz="2200" spc="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Enter Participant’s Company Name</a:t>
            </a:r>
          </a:p>
        </p:txBody>
      </p:sp>
      <p:sp>
        <p:nvSpPr>
          <p:cNvPr id="14" name="Text Placeholder 37">
            <a:extLst>
              <a:ext uri="{FF2B5EF4-FFF2-40B4-BE49-F238E27FC236}">
                <a16:creationId xmlns:a16="http://schemas.microsoft.com/office/drawing/2014/main" id="{0CAD298E-49EA-259B-E712-B04422DF8C69}"/>
              </a:ext>
            </a:extLst>
          </p:cNvPr>
          <p:cNvSpPr>
            <a:spLocks noGrp="1"/>
          </p:cNvSpPr>
          <p:nvPr>
            <p:ph type="body" sz="quarter" idx="28" hasCustomPrompt="1"/>
          </p:nvPr>
        </p:nvSpPr>
        <p:spPr>
          <a:xfrm>
            <a:off x="4575842" y="4915514"/>
            <a:ext cx="2932398" cy="573088"/>
          </a:xfrm>
        </p:spPr>
        <p:txBody>
          <a:bodyPr anchor="ctr" anchorCtr="0">
            <a:noAutofit/>
          </a:bodyPr>
          <a:lstStyle>
            <a:lvl1pPr algn="ctr">
              <a:defRPr sz="5800" b="1" spc="40" baseline="0">
                <a:solidFill>
                  <a:schemeClr val="bg1"/>
                </a:solidFill>
                <a:latin typeface="+mj-lt"/>
              </a:defRPr>
            </a:lvl1pPr>
          </a:lstStyle>
          <a:p>
            <a:pPr lvl="0"/>
            <a:r>
              <a:rPr lang="en-US"/>
              <a:t>0X</a:t>
            </a:r>
          </a:p>
        </p:txBody>
      </p:sp>
      <p:sp>
        <p:nvSpPr>
          <p:cNvPr id="15" name="Text Placeholder 37">
            <a:extLst>
              <a:ext uri="{FF2B5EF4-FFF2-40B4-BE49-F238E27FC236}">
                <a16:creationId xmlns:a16="http://schemas.microsoft.com/office/drawing/2014/main" id="{5AB08876-639E-A924-65DD-D69ACB6A2386}"/>
              </a:ext>
            </a:extLst>
          </p:cNvPr>
          <p:cNvSpPr>
            <a:spLocks noGrp="1"/>
          </p:cNvSpPr>
          <p:nvPr>
            <p:ph type="body" sz="quarter" idx="29" hasCustomPrompt="1"/>
          </p:nvPr>
        </p:nvSpPr>
        <p:spPr>
          <a:xfrm>
            <a:off x="8429385" y="4915514"/>
            <a:ext cx="2932398" cy="573088"/>
          </a:xfrm>
        </p:spPr>
        <p:txBody>
          <a:bodyPr anchor="ctr" anchorCtr="0">
            <a:noAutofit/>
          </a:bodyPr>
          <a:lstStyle>
            <a:lvl1pPr algn="ctr">
              <a:defRPr sz="5800" b="1" spc="40" baseline="0">
                <a:solidFill>
                  <a:schemeClr val="bg1"/>
                </a:solidFill>
                <a:latin typeface="+mj-lt"/>
              </a:defRPr>
            </a:lvl1pPr>
          </a:lstStyle>
          <a:p>
            <a:pPr lvl="0"/>
            <a:r>
              <a:rPr lang="en-US"/>
              <a:t>XX%</a:t>
            </a:r>
          </a:p>
        </p:txBody>
      </p:sp>
      <p:sp>
        <p:nvSpPr>
          <p:cNvPr id="10" name="Text Placeholder 18">
            <a:extLst>
              <a:ext uri="{FF2B5EF4-FFF2-40B4-BE49-F238E27FC236}">
                <a16:creationId xmlns:a16="http://schemas.microsoft.com/office/drawing/2014/main" id="{C51C1CAF-A568-3E45-BEFB-D14090816679}"/>
              </a:ext>
            </a:extLst>
          </p:cNvPr>
          <p:cNvSpPr>
            <a:spLocks noGrp="1"/>
          </p:cNvSpPr>
          <p:nvPr>
            <p:ph type="body" sz="quarter" idx="32" hasCustomPrompt="1"/>
          </p:nvPr>
        </p:nvSpPr>
        <p:spPr>
          <a:xfrm>
            <a:off x="425482" y="1710192"/>
            <a:ext cx="3547078" cy="2524912"/>
          </a:xfrm>
        </p:spPr>
        <p:txBody>
          <a:bodyPr>
            <a:noAutofit/>
          </a:bodyPr>
          <a:lstStyle>
            <a:lvl1pPr>
              <a:lnSpc>
                <a:spcPct val="105000"/>
              </a:lnSpc>
              <a:spcBef>
                <a:spcPts val="800"/>
              </a:spcBef>
              <a:defRPr sz="1200" spc="0" baseline="0">
                <a:latin typeface="+mn-lt"/>
              </a:defRPr>
            </a:lvl1pPr>
            <a:lvl2pPr marL="144463" indent="-138113">
              <a:spcBef>
                <a:spcPts val="300"/>
              </a:spcBef>
              <a:tabLst/>
              <a:defRPr sz="1200">
                <a:latin typeface="+mn-lt"/>
              </a:defRPr>
            </a:lvl2pPr>
            <a:lvl3pPr marL="322263" indent="-152400">
              <a:spcBef>
                <a:spcPts val="100"/>
              </a:spcBef>
              <a:tabLst/>
              <a:defRPr sz="1200">
                <a:latin typeface="+mn-lt"/>
              </a:defRPr>
            </a:lvl3pPr>
            <a:lvl4pPr marL="485775" indent="-144463">
              <a:spcBef>
                <a:spcPts val="0"/>
              </a:spcBef>
              <a:tabLst/>
              <a:defRPr sz="1200">
                <a:latin typeface="+mn-lt"/>
              </a:defRPr>
            </a:lvl4pPr>
            <a:lvl5pPr marL="635000" indent="-134938">
              <a:spcBef>
                <a:spcPts val="0"/>
              </a:spcBef>
              <a:tabLst/>
              <a:defRPr sz="1200">
                <a:latin typeface="+mn-lt"/>
              </a:defRPr>
            </a:lvl5pPr>
            <a:lvl6pPr marL="785813" indent="-131763">
              <a:tabLst/>
              <a:defRPr sz="1200"/>
            </a:lvl6pPr>
            <a:lvl7pPr marL="946150" indent="-141288">
              <a:tabLst/>
              <a:defRPr sz="1200"/>
            </a:lvl7pPr>
          </a:lstStyle>
          <a:p>
            <a:pPr marL="0" marR="0" lvl="0" indent="0" algn="l" defTabSz="914400" rtl="0" eaLnBrk="1" fontAlgn="auto" latinLnBrk="0" hangingPunct="1">
              <a:lnSpc>
                <a:spcPct val="100000"/>
              </a:lnSpc>
              <a:spcBef>
                <a:spcPts val="800"/>
              </a:spcBef>
              <a:spcAft>
                <a:spcPts val="0"/>
              </a:spcAft>
              <a:buClrTx/>
              <a:buSzTx/>
              <a:buFontTx/>
              <a:buNone/>
              <a:tabLst/>
              <a:defRPr/>
            </a:pPr>
            <a:r>
              <a:rPr lang="en-US" dirty="0"/>
              <a:t>Enter a brief summary of the business and/or people challenges that led to the project. This can also be thought of as background. (Limit to 100 words)</a:t>
            </a:r>
          </a:p>
        </p:txBody>
      </p:sp>
      <p:sp>
        <p:nvSpPr>
          <p:cNvPr id="11" name="Text Placeholder 18">
            <a:extLst>
              <a:ext uri="{FF2B5EF4-FFF2-40B4-BE49-F238E27FC236}">
                <a16:creationId xmlns:a16="http://schemas.microsoft.com/office/drawing/2014/main" id="{416CE6B6-AB37-BAC7-B3EA-F489EDD60AD9}"/>
              </a:ext>
            </a:extLst>
          </p:cNvPr>
          <p:cNvSpPr>
            <a:spLocks noGrp="1"/>
          </p:cNvSpPr>
          <p:nvPr>
            <p:ph type="body" sz="quarter" idx="33" hasCustomPrompt="1"/>
          </p:nvPr>
        </p:nvSpPr>
        <p:spPr>
          <a:xfrm>
            <a:off x="4273582" y="1710192"/>
            <a:ext cx="3536917" cy="2524913"/>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marL="0" marR="0" lvl="0" indent="0" algn="l" defTabSz="914400" rtl="0" eaLnBrk="1" fontAlgn="auto" latinLnBrk="0" hangingPunct="1">
              <a:lnSpc>
                <a:spcPct val="100000"/>
              </a:lnSpc>
              <a:spcBef>
                <a:spcPts val="800"/>
              </a:spcBef>
              <a:spcAft>
                <a:spcPts val="0"/>
              </a:spcAft>
              <a:buClrTx/>
              <a:buSzTx/>
              <a:buFontTx/>
              <a:buNone/>
              <a:tabLst/>
              <a:defRPr/>
            </a:pPr>
            <a:r>
              <a:rPr lang="en-US" dirty="0"/>
              <a:t>Enter a brief summary of the SAP technology utilized and deployed. Use project use case details slide to describe technical and process details of the solution. (Limit to 100 words)</a:t>
            </a:r>
          </a:p>
        </p:txBody>
      </p:sp>
      <p:sp>
        <p:nvSpPr>
          <p:cNvPr id="12" name="Text Placeholder 18">
            <a:extLst>
              <a:ext uri="{FF2B5EF4-FFF2-40B4-BE49-F238E27FC236}">
                <a16:creationId xmlns:a16="http://schemas.microsoft.com/office/drawing/2014/main" id="{EC3FA612-AA20-AC60-8A91-DA887110FB8E}"/>
              </a:ext>
            </a:extLst>
          </p:cNvPr>
          <p:cNvSpPr>
            <a:spLocks noGrp="1"/>
          </p:cNvSpPr>
          <p:nvPr>
            <p:ph type="body" sz="quarter" idx="34" hasCustomPrompt="1"/>
          </p:nvPr>
        </p:nvSpPr>
        <p:spPr>
          <a:xfrm>
            <a:off x="8127125" y="1710192"/>
            <a:ext cx="3536917" cy="2524913"/>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marL="0" marR="0" lvl="0" indent="0" algn="l" defTabSz="914400" rtl="0" eaLnBrk="1" fontAlgn="auto" latinLnBrk="0" hangingPunct="1">
              <a:lnSpc>
                <a:spcPct val="100000"/>
              </a:lnSpc>
              <a:spcBef>
                <a:spcPts val="800"/>
              </a:spcBef>
              <a:spcAft>
                <a:spcPts val="0"/>
              </a:spcAft>
              <a:buClrTx/>
              <a:buSzTx/>
              <a:buFontTx/>
              <a:buNone/>
              <a:tabLst/>
              <a:defRPr/>
            </a:pPr>
            <a:r>
              <a:rPr lang="en-US" dirty="0"/>
              <a:t>Enter a brief summary of the outcome or results of the project. What is different/better now compared to before the project? (Limit to 100 words)</a:t>
            </a:r>
          </a:p>
        </p:txBody>
      </p:sp>
    </p:spTree>
    <p:extLst>
      <p:ext uri="{BB962C8B-B14F-4D97-AF65-F5344CB8AC3E}">
        <p14:creationId xmlns:p14="http://schemas.microsoft.com/office/powerpoint/2010/main" val="1664514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Quot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9" name="Text Placeholder 18">
            <a:extLst>
              <a:ext uri="{FF2B5EF4-FFF2-40B4-BE49-F238E27FC236}">
                <a16:creationId xmlns:a16="http://schemas.microsoft.com/office/drawing/2014/main" id="{08ED52B4-E82B-097A-D342-B42566B3B7EE}"/>
              </a:ext>
            </a:extLst>
          </p:cNvPr>
          <p:cNvSpPr>
            <a:spLocks noGrp="1"/>
          </p:cNvSpPr>
          <p:nvPr>
            <p:ph type="body" sz="quarter" idx="18" hasCustomPrompt="1"/>
          </p:nvPr>
        </p:nvSpPr>
        <p:spPr>
          <a:xfrm>
            <a:off x="2423160" y="1272983"/>
            <a:ext cx="7345681" cy="3655144"/>
          </a:xfrm>
        </p:spPr>
        <p:txBody>
          <a:bodyPr anchor="ctr" anchorCtr="1">
            <a:noAutofit/>
          </a:bodyPr>
          <a:lstStyle>
            <a:lvl1pPr algn="ctr">
              <a:lnSpc>
                <a:spcPct val="96000"/>
              </a:lnSpc>
              <a:spcBef>
                <a:spcPts val="1600"/>
              </a:spcBef>
              <a:defRPr sz="1800" b="1" spc="-10" baseline="0">
                <a:latin typeface="+mj-lt"/>
              </a:defRPr>
            </a:lvl1pPr>
            <a:lvl2pPr marL="6350" indent="0" algn="ctr">
              <a:spcBef>
                <a:spcPts val="1200"/>
              </a:spcBef>
              <a:buFontTx/>
              <a:buNone/>
              <a:tabLst/>
              <a:defRPr sz="1400" b="1">
                <a:latin typeface="+mj-lt"/>
              </a:defRPr>
            </a:lvl2pPr>
            <a:lvl3pPr marL="169863" indent="0" algn="ctr">
              <a:spcBef>
                <a:spcPts val="0"/>
              </a:spcBef>
              <a:buFontTx/>
              <a:buNone/>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dirty="0"/>
              <a:t>Executive quote with full attribution. The quote should describe the transformation achievement of your solution and what makes it innovative. Good quotes help capture the authenticity behind the story. Make sure quotations highlight the importance of the technology for the project. (Limit to 50 words)</a:t>
            </a:r>
          </a:p>
        </p:txBody>
      </p:sp>
      <p:sp>
        <p:nvSpPr>
          <p:cNvPr id="9" name="Picture Placeholder 24">
            <a:extLst>
              <a:ext uri="{FF2B5EF4-FFF2-40B4-BE49-F238E27FC236}">
                <a16:creationId xmlns:a16="http://schemas.microsoft.com/office/drawing/2014/main" id="{CF07BF82-C3D5-C82F-790B-B6405ECBD5E2}"/>
              </a:ext>
            </a:extLst>
          </p:cNvPr>
          <p:cNvSpPr>
            <a:spLocks noGrp="1"/>
          </p:cNvSpPr>
          <p:nvPr>
            <p:ph type="pic" sz="quarter" idx="14" hasCustomPrompt="1"/>
          </p:nvPr>
        </p:nvSpPr>
        <p:spPr>
          <a:xfrm>
            <a:off x="5301978" y="5626130"/>
            <a:ext cx="1588044" cy="803169"/>
          </a:xfrm>
        </p:spPr>
        <p:txBody>
          <a:bodyPr anchor="ctr" anchorCtr="1">
            <a:normAutofit/>
          </a:bodyPr>
          <a:lstStyle>
            <a:lvl1pPr algn="ctr">
              <a:defRPr sz="1200"/>
            </a:lvl1pPr>
          </a:lstStyle>
          <a:p>
            <a:r>
              <a:rPr lang="en-US" dirty="0"/>
              <a:t>Participant Company Logo</a:t>
            </a:r>
          </a:p>
        </p:txBody>
      </p:sp>
      <p:cxnSp>
        <p:nvCxnSpPr>
          <p:cNvPr id="11" name="Straight Connector 10">
            <a:extLst>
              <a:ext uri="{FF2B5EF4-FFF2-40B4-BE49-F238E27FC236}">
                <a16:creationId xmlns:a16="http://schemas.microsoft.com/office/drawing/2014/main" id="{4848F8EB-C0E7-8191-7F09-0A965609BE1D}"/>
              </a:ext>
            </a:extLst>
          </p:cNvPr>
          <p:cNvCxnSpPr>
            <a:cxnSpLocks/>
          </p:cNvCxnSpPr>
          <p:nvPr userDrawn="1"/>
        </p:nvCxnSpPr>
        <p:spPr>
          <a:xfrm>
            <a:off x="4232365" y="5522490"/>
            <a:ext cx="3727269" cy="0"/>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7" name="Picture 16" descr="A blue and black symbol&#10;&#10;Description automatically generated with medium confidence">
            <a:extLst>
              <a:ext uri="{FF2B5EF4-FFF2-40B4-BE49-F238E27FC236}">
                <a16:creationId xmlns:a16="http://schemas.microsoft.com/office/drawing/2014/main" id="{3EAD58DC-28E4-52FB-B4DD-99C0D9E178AF}"/>
              </a:ext>
            </a:extLst>
          </p:cNvPr>
          <p:cNvPicPr>
            <a:picLocks noChangeAspect="1"/>
          </p:cNvPicPr>
          <p:nvPr userDrawn="1"/>
        </p:nvPicPr>
        <p:blipFill>
          <a:blip r:embed="rId2"/>
          <a:stretch>
            <a:fillRect/>
          </a:stretch>
        </p:blipFill>
        <p:spPr>
          <a:xfrm>
            <a:off x="9878256" y="4606747"/>
            <a:ext cx="473562" cy="374904"/>
          </a:xfrm>
          <a:prstGeom prst="rect">
            <a:avLst/>
          </a:prstGeom>
        </p:spPr>
      </p:pic>
      <p:pic>
        <p:nvPicPr>
          <p:cNvPr id="22" name="Picture 21" descr="A blue quote marks on a black background&#10;&#10;Description automatically generated">
            <a:extLst>
              <a:ext uri="{FF2B5EF4-FFF2-40B4-BE49-F238E27FC236}">
                <a16:creationId xmlns:a16="http://schemas.microsoft.com/office/drawing/2014/main" id="{BE1587B4-2B22-9455-CF88-F20AE1465A4B}"/>
              </a:ext>
            </a:extLst>
          </p:cNvPr>
          <p:cNvPicPr>
            <a:picLocks noChangeAspect="1"/>
          </p:cNvPicPr>
          <p:nvPr userDrawn="1"/>
        </p:nvPicPr>
        <p:blipFill>
          <a:blip r:embed="rId3"/>
          <a:stretch>
            <a:fillRect/>
          </a:stretch>
        </p:blipFill>
        <p:spPr>
          <a:xfrm>
            <a:off x="1832527" y="1243229"/>
            <a:ext cx="475488" cy="376428"/>
          </a:xfrm>
          <a:prstGeom prst="rect">
            <a:avLst/>
          </a:prstGeom>
        </p:spPr>
      </p:pic>
      <p:sp>
        <p:nvSpPr>
          <p:cNvPr id="2" name="Text Placeholder 18">
            <a:extLst>
              <a:ext uri="{FF2B5EF4-FFF2-40B4-BE49-F238E27FC236}">
                <a16:creationId xmlns:a16="http://schemas.microsoft.com/office/drawing/2014/main" id="{96EB0173-FD7E-3F43-CA9C-3BD7C02FBCD6}"/>
              </a:ext>
            </a:extLst>
          </p:cNvPr>
          <p:cNvSpPr>
            <a:spLocks noGrp="1"/>
          </p:cNvSpPr>
          <p:nvPr>
            <p:ph type="body" sz="quarter" idx="19" hasCustomPrompt="1"/>
          </p:nvPr>
        </p:nvSpPr>
        <p:spPr>
          <a:xfrm>
            <a:off x="2707341" y="4994992"/>
            <a:ext cx="6777318" cy="457200"/>
          </a:xfrm>
        </p:spPr>
        <p:txBody>
          <a:bodyPr>
            <a:noAutofit/>
          </a:bodyPr>
          <a:lstStyle>
            <a:lvl1pPr algn="ctr">
              <a:spcBef>
                <a:spcPts val="0"/>
              </a:spcBef>
              <a:defRPr sz="1400" b="1" spc="10" baseline="0">
                <a:latin typeface="+mj-lt"/>
              </a:defRPr>
            </a:lvl1pPr>
            <a:lvl2pPr marL="6350" indent="0" algn="ctr">
              <a:spcBef>
                <a:spcPts val="0"/>
              </a:spcBef>
              <a:buFontTx/>
              <a:buNone/>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dirty="0"/>
              <a:t>Name,  Title </a:t>
            </a:r>
          </a:p>
        </p:txBody>
      </p:sp>
      <p:sp>
        <p:nvSpPr>
          <p:cNvPr id="3" name="background" descr="preencoded.png">
            <a:extLst>
              <a:ext uri="{FF2B5EF4-FFF2-40B4-BE49-F238E27FC236}">
                <a16:creationId xmlns:a16="http://schemas.microsoft.com/office/drawing/2014/main" id="{294F4B95-CE6D-34AB-7C18-C99B4DC4E6FF}"/>
              </a:ext>
            </a:extLst>
          </p:cNvPr>
          <p:cNvSpPr/>
          <p:nvPr userDrawn="1"/>
        </p:nvSpPr>
        <p:spPr>
          <a:xfrm>
            <a:off x="9619876" y="594256"/>
            <a:ext cx="2197749" cy="1913014"/>
          </a:xfrm>
          <a:custGeom>
            <a:avLst/>
            <a:gdLst>
              <a:gd name="connsiteX0" fmla="*/ 0 w 12195175"/>
              <a:gd name="connsiteY0" fmla="*/ 0 h 6858000"/>
              <a:gd name="connsiteX1" fmla="*/ 12195175 w 12195175"/>
              <a:gd name="connsiteY1" fmla="*/ 0 h 6858000"/>
              <a:gd name="connsiteX2" fmla="*/ 12195175 w 12195175"/>
              <a:gd name="connsiteY2" fmla="*/ 6858000 h 6858000"/>
              <a:gd name="connsiteX3" fmla="*/ 0 w 1219517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5175" h="6858000">
                <a:moveTo>
                  <a:pt x="0" y="0"/>
                </a:moveTo>
                <a:lnTo>
                  <a:pt x="12195175" y="0"/>
                </a:lnTo>
                <a:lnTo>
                  <a:pt x="12195175" y="6858000"/>
                </a:lnTo>
                <a:lnTo>
                  <a:pt x="0" y="6858000"/>
                </a:lnTo>
                <a:close/>
              </a:path>
            </a:pathLst>
          </a:custGeom>
          <a:solidFill>
            <a:srgbClr val="1B90FF"/>
          </a:solidFill>
          <a:ln w="11289" cap="flat">
            <a:noFill/>
            <a:prstDash val="solid"/>
            <a:miter/>
          </a:ln>
        </p:spPr>
        <p:txBody>
          <a:bodyPr rtlCol="0" anchor="ctr"/>
          <a:lstStyle/>
          <a:p>
            <a:endParaRPr lang="en-US"/>
          </a:p>
        </p:txBody>
      </p:sp>
      <p:sp>
        <p:nvSpPr>
          <p:cNvPr id="4" name="Picture Placeholder 4">
            <a:extLst>
              <a:ext uri="{FF2B5EF4-FFF2-40B4-BE49-F238E27FC236}">
                <a16:creationId xmlns:a16="http://schemas.microsoft.com/office/drawing/2014/main" id="{6EED6F69-337B-2194-EAD6-31E122AF1AA5}"/>
              </a:ext>
            </a:extLst>
          </p:cNvPr>
          <p:cNvSpPr>
            <a:spLocks noGrp="1"/>
          </p:cNvSpPr>
          <p:nvPr>
            <p:ph type="pic" sz="quarter" idx="20" hasCustomPrompt="1"/>
          </p:nvPr>
        </p:nvSpPr>
        <p:spPr bwMode="gray">
          <a:xfrm>
            <a:off x="9409638" y="338239"/>
            <a:ext cx="2197749" cy="1913014"/>
          </a:xfrm>
          <a:prstGeom prst="rect">
            <a:avLst/>
          </a:prstGeo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72" panose="020B0503030000000003" pitchFamily="34" charset="0"/>
                <a:ea typeface="+mn-ea"/>
                <a:cs typeface="72" panose="020B0503030000000003" pitchFamily="34" charset="0"/>
              </a:defRPr>
            </a:lvl1pPr>
          </a:lstStyle>
          <a:p>
            <a:r>
              <a:rPr lang="en-US" dirty="0"/>
              <a:t>Click to insert Executive Headshot</a:t>
            </a:r>
            <a:endParaRPr lang="de-DE" dirty="0"/>
          </a:p>
        </p:txBody>
      </p:sp>
    </p:spTree>
    <p:extLst>
      <p:ext uri="{BB962C8B-B14F-4D97-AF65-F5344CB8AC3E}">
        <p14:creationId xmlns:p14="http://schemas.microsoft.com/office/powerpoint/2010/main" val="2162836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Participating Partner">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7F285B0-4938-F845-6A87-A60530503C18}"/>
              </a:ext>
            </a:extLst>
          </p:cNvPr>
          <p:cNvSpPr>
            <a:spLocks noGrp="1"/>
          </p:cNvSpPr>
          <p:nvPr>
            <p:ph type="body" sz="quarter" idx="24" hasCustomPrompt="1"/>
          </p:nvPr>
        </p:nvSpPr>
        <p:spPr>
          <a:xfrm>
            <a:off x="8532351" y="2325902"/>
            <a:ext cx="3054096" cy="2999232"/>
          </a:xfrm>
        </p:spPr>
        <p:txBody>
          <a:bodyPr>
            <a:noAutofit/>
          </a:bodyPr>
          <a:lstStyle>
            <a:lvl1pPr>
              <a:lnSpc>
                <a:spcPct val="110000"/>
              </a:lnSpc>
              <a:defRPr sz="1200"/>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Quote with full attribution. The quote should describe the transformation achievement of how your partner helped realize the successful outcomes of your solution. Only use this slide if you are submitting as a customer. Make any quotes meaningful to the story – not just a line pulled from a press release or corporate website. Delete this slide if you are participating as a partner. Duplicate this slide if you have more than one partner participating. (Limit to 50 words)</a:t>
            </a:r>
          </a:p>
        </p:txBody>
      </p:sp>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8532351" y="1409046"/>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Company Name:</a:t>
            </a:r>
          </a:p>
        </p:txBody>
      </p:sp>
      <p:sp>
        <p:nvSpPr>
          <p:cNvPr id="19" name="Text Placeholder 18">
            <a:extLst>
              <a:ext uri="{FF2B5EF4-FFF2-40B4-BE49-F238E27FC236}">
                <a16:creationId xmlns:a16="http://schemas.microsoft.com/office/drawing/2014/main" id="{08ED52B4-E82B-097A-D342-B42566B3B7EE}"/>
              </a:ext>
            </a:extLst>
          </p:cNvPr>
          <p:cNvSpPr>
            <a:spLocks noGrp="1"/>
          </p:cNvSpPr>
          <p:nvPr>
            <p:ph type="body" sz="quarter" idx="18" hasCustomPrompt="1"/>
          </p:nvPr>
        </p:nvSpPr>
        <p:spPr>
          <a:xfrm>
            <a:off x="8532352" y="1632042"/>
            <a:ext cx="3049237" cy="548962"/>
          </a:xfrm>
        </p:spPr>
        <p:txBody>
          <a:bodyPr>
            <a:noAutofit/>
          </a:bodyPr>
          <a:lstStyle>
            <a:lvl1pPr>
              <a:spcBef>
                <a:spcPts val="0"/>
              </a:spcBef>
              <a:defRPr sz="1400" spc="1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Enter the participating Partner Name</a:t>
            </a:r>
          </a:p>
        </p:txBody>
      </p:sp>
      <p:sp>
        <p:nvSpPr>
          <p:cNvPr id="9" name="Text Placeholder 18">
            <a:extLst>
              <a:ext uri="{FF2B5EF4-FFF2-40B4-BE49-F238E27FC236}">
                <a16:creationId xmlns:a16="http://schemas.microsoft.com/office/drawing/2014/main" id="{12A6F9AB-18F4-AE58-AC6B-9D41263AC2E3}"/>
              </a:ext>
            </a:extLst>
          </p:cNvPr>
          <p:cNvSpPr>
            <a:spLocks noGrp="1"/>
          </p:cNvSpPr>
          <p:nvPr>
            <p:ph type="body" sz="quarter" idx="19" hasCustomPrompt="1"/>
          </p:nvPr>
        </p:nvSpPr>
        <p:spPr>
          <a:xfrm>
            <a:off x="420624" y="1389888"/>
            <a:ext cx="7401469" cy="4078224"/>
          </a:xfrm>
        </p:spPr>
        <p:txBody>
          <a:bodyPr>
            <a:noAutofit/>
          </a:bodyPr>
          <a:lstStyle>
            <a:lvl1pPr>
              <a:spcBef>
                <a:spcPts val="1000"/>
              </a:spcBef>
              <a:defRPr sz="1400" spc="10" baseline="0">
                <a:latin typeface="+mn-lt"/>
              </a:defRPr>
            </a:lvl1pPr>
            <a:lvl2pPr marL="144463" indent="-138113">
              <a:spcBef>
                <a:spcPts val="0"/>
              </a:spcBef>
              <a:tabLst/>
              <a:defRPr sz="1400">
                <a:latin typeface="+mn-lt"/>
              </a:defRPr>
            </a:lvl2pPr>
            <a:lvl3pPr marL="328613" indent="-158750">
              <a:spcBef>
                <a:spcPts val="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Describe the partner role in project (Limit to 50 words)</a:t>
            </a:r>
          </a:p>
        </p:txBody>
      </p:sp>
      <p:sp>
        <p:nvSpPr>
          <p:cNvPr id="4" name="TextBox 3">
            <a:extLst>
              <a:ext uri="{FF2B5EF4-FFF2-40B4-BE49-F238E27FC236}">
                <a16:creationId xmlns:a16="http://schemas.microsoft.com/office/drawing/2014/main" id="{1B2CBDBF-DFCF-EC8A-17FB-6C50E9EC6038}"/>
              </a:ext>
            </a:extLst>
          </p:cNvPr>
          <p:cNvSpPr txBox="1"/>
          <p:nvPr userDrawn="1"/>
        </p:nvSpPr>
        <p:spPr>
          <a:xfrm>
            <a:off x="424144" y="318733"/>
            <a:ext cx="6738655" cy="9144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Participating Partner Information</a:t>
            </a:r>
            <a:endParaRPr lang="en-US" sz="1800" dirty="0">
              <a:latin typeface="+mj-lt"/>
              <a:cs typeface="Helvetica" panose="020B0604020202020204" pitchFamily="34" charset="0"/>
            </a:endParaRPr>
          </a:p>
        </p:txBody>
      </p:sp>
      <p:sp>
        <p:nvSpPr>
          <p:cNvPr id="3" name="Picture Placeholder 24">
            <a:extLst>
              <a:ext uri="{FF2B5EF4-FFF2-40B4-BE49-F238E27FC236}">
                <a16:creationId xmlns:a16="http://schemas.microsoft.com/office/drawing/2014/main" id="{2813B338-3A81-2E0B-91B4-D60BC89A25C0}"/>
              </a:ext>
            </a:extLst>
          </p:cNvPr>
          <p:cNvSpPr>
            <a:spLocks noGrp="1"/>
          </p:cNvSpPr>
          <p:nvPr>
            <p:ph type="pic" sz="quarter" idx="25" hasCustomPrompt="1"/>
          </p:nvPr>
        </p:nvSpPr>
        <p:spPr>
          <a:xfrm>
            <a:off x="420757" y="5545445"/>
            <a:ext cx="1588044" cy="803169"/>
          </a:xfrm>
        </p:spPr>
        <p:txBody>
          <a:bodyPr anchor="ctr" anchorCtr="1">
            <a:normAutofit/>
          </a:bodyPr>
          <a:lstStyle>
            <a:lvl1pPr algn="ctr">
              <a:defRPr sz="1200"/>
            </a:lvl1pPr>
          </a:lstStyle>
          <a:p>
            <a:r>
              <a:rPr lang="en-US" dirty="0"/>
              <a:t>Partner</a:t>
            </a:r>
            <a:br>
              <a:rPr lang="en-US" dirty="0"/>
            </a:br>
            <a:r>
              <a:rPr lang="en-US" dirty="0"/>
              <a:t>Logo</a:t>
            </a:r>
          </a:p>
        </p:txBody>
      </p:sp>
      <p:cxnSp>
        <p:nvCxnSpPr>
          <p:cNvPr id="8" name="Straight Connector 7">
            <a:extLst>
              <a:ext uri="{FF2B5EF4-FFF2-40B4-BE49-F238E27FC236}">
                <a16:creationId xmlns:a16="http://schemas.microsoft.com/office/drawing/2014/main" id="{DD07DD45-B264-4935-A8EF-75E40BFF8432}"/>
              </a:ext>
            </a:extLst>
          </p:cNvPr>
          <p:cNvCxnSpPr>
            <a:cxnSpLocks/>
          </p:cNvCxnSpPr>
          <p:nvPr userDrawn="1"/>
        </p:nvCxnSpPr>
        <p:spPr>
          <a:xfrm>
            <a:off x="8240168" y="1359426"/>
            <a:ext cx="0" cy="4056767"/>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pic>
        <p:nvPicPr>
          <p:cNvPr id="2" name="Picture 1" descr="A blue and black symbol&#10;&#10;Description automatically generated with medium confidence">
            <a:extLst>
              <a:ext uri="{FF2B5EF4-FFF2-40B4-BE49-F238E27FC236}">
                <a16:creationId xmlns:a16="http://schemas.microsoft.com/office/drawing/2014/main" id="{68DAAD3F-0E2E-18CD-C12D-5D9FA4386996}"/>
              </a:ext>
            </a:extLst>
          </p:cNvPr>
          <p:cNvPicPr>
            <a:picLocks noChangeAspect="1"/>
          </p:cNvPicPr>
          <p:nvPr userDrawn="1"/>
        </p:nvPicPr>
        <p:blipFill>
          <a:blip r:embed="rId2"/>
          <a:stretch>
            <a:fillRect/>
          </a:stretch>
        </p:blipFill>
        <p:spPr>
          <a:xfrm>
            <a:off x="11624018" y="5204258"/>
            <a:ext cx="228601" cy="182118"/>
          </a:xfrm>
          <a:prstGeom prst="rect">
            <a:avLst/>
          </a:prstGeom>
        </p:spPr>
      </p:pic>
      <p:pic>
        <p:nvPicPr>
          <p:cNvPr id="10" name="Picture 9" descr="A blue quote marks on a black background&#10;&#10;Description automatically generated">
            <a:extLst>
              <a:ext uri="{FF2B5EF4-FFF2-40B4-BE49-F238E27FC236}">
                <a16:creationId xmlns:a16="http://schemas.microsoft.com/office/drawing/2014/main" id="{388724C1-6388-143D-4A26-4A15547FD362}"/>
              </a:ext>
            </a:extLst>
          </p:cNvPr>
          <p:cNvPicPr>
            <a:picLocks noChangeAspect="1"/>
          </p:cNvPicPr>
          <p:nvPr userDrawn="1"/>
        </p:nvPicPr>
        <p:blipFill>
          <a:blip r:embed="rId3"/>
          <a:stretch>
            <a:fillRect/>
          </a:stretch>
        </p:blipFill>
        <p:spPr>
          <a:xfrm>
            <a:off x="8291028" y="2325902"/>
            <a:ext cx="228601" cy="182118"/>
          </a:xfrm>
          <a:prstGeom prst="rect">
            <a:avLst/>
          </a:prstGeom>
        </p:spPr>
      </p:pic>
    </p:spTree>
    <p:extLst>
      <p:ext uri="{BB962C8B-B14F-4D97-AF65-F5344CB8AC3E}">
        <p14:creationId xmlns:p14="http://schemas.microsoft.com/office/powerpoint/2010/main" val="3943162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hallenges and Objectives 1 of 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687583"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Global challenges</a:t>
            </a:r>
          </a:p>
        </p:txBody>
      </p:sp>
      <p:sp>
        <p:nvSpPr>
          <p:cNvPr id="19" name="Text Placeholder 18">
            <a:extLst>
              <a:ext uri="{FF2B5EF4-FFF2-40B4-BE49-F238E27FC236}">
                <a16:creationId xmlns:a16="http://schemas.microsoft.com/office/drawing/2014/main" id="{08ED52B4-E82B-097A-D342-B42566B3B7EE}"/>
              </a:ext>
            </a:extLst>
          </p:cNvPr>
          <p:cNvSpPr>
            <a:spLocks noGrp="1"/>
          </p:cNvSpPr>
          <p:nvPr>
            <p:ph type="body" sz="quarter" idx="18" hasCustomPrompt="1"/>
          </p:nvPr>
        </p:nvSpPr>
        <p:spPr>
          <a:xfrm>
            <a:off x="425482" y="1747645"/>
            <a:ext cx="5304135" cy="3872002"/>
          </a:xfrm>
        </p:spPr>
        <p:txBody>
          <a:bodyPr>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Provide a brief overview of today’s real-world examples, like sustainability, global warming, supply chain crisis (i.e., consumers not being able to buy diapers they need for their babies), tied to your business challenge – NOT hypothetical examples. It has to be about what’s on people’s minds (the general public, not business or tech professionals). From the news, contemporary concerns, tangible top of mind. You may use bullets. (Limit to 100 words)</a:t>
            </a:r>
          </a:p>
        </p:txBody>
      </p:sp>
      <p:sp>
        <p:nvSpPr>
          <p:cNvPr id="18" name="Text Placeholder 18">
            <a:extLst>
              <a:ext uri="{FF2B5EF4-FFF2-40B4-BE49-F238E27FC236}">
                <a16:creationId xmlns:a16="http://schemas.microsoft.com/office/drawing/2014/main" id="{FC42D11E-2459-4A28-1551-F2A9554444A4}"/>
              </a:ext>
            </a:extLst>
          </p:cNvPr>
          <p:cNvSpPr>
            <a:spLocks noGrp="1"/>
          </p:cNvSpPr>
          <p:nvPr>
            <p:ph type="body" sz="quarter" idx="19" hasCustomPrompt="1"/>
          </p:nvPr>
        </p:nvSpPr>
        <p:spPr>
          <a:xfrm>
            <a:off x="6478562" y="1747645"/>
            <a:ext cx="5304135" cy="3872002"/>
          </a:xfrm>
        </p:spPr>
        <p:txBody>
          <a:bodyPr>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Provide a brief overview of the challenge(s) your business was facing. Was there a specific business dilemma you needed to solve that acted as the driver for change? What pain points and challenges did your organization face prior to this initiative? How were these impacting the business? How did this affect your workforce, from an engagement, morale, or productivity standpoint? Incorporate storytelling elements (e.g., why it’s relevant, how you would describe to someone not familiar with your industry). You may use bullets. (Limit to 100 words)</a:t>
            </a:r>
          </a:p>
        </p:txBody>
      </p:sp>
      <p:sp>
        <p:nvSpPr>
          <p:cNvPr id="25" name="TextBox 24">
            <a:extLst>
              <a:ext uri="{FF2B5EF4-FFF2-40B4-BE49-F238E27FC236}">
                <a16:creationId xmlns:a16="http://schemas.microsoft.com/office/drawing/2014/main" id="{C36D1B7F-CE76-6CE9-FDB4-B5BF7C039526}"/>
              </a:ext>
            </a:extLst>
          </p:cNvPr>
          <p:cNvSpPr txBox="1"/>
          <p:nvPr userDrawn="1"/>
        </p:nvSpPr>
        <p:spPr>
          <a:xfrm>
            <a:off x="6742266"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Business challenges</a:t>
            </a:r>
          </a:p>
        </p:txBody>
      </p:sp>
      <p:cxnSp>
        <p:nvCxnSpPr>
          <p:cNvPr id="15" name="Straight Connector 14">
            <a:extLst>
              <a:ext uri="{FF2B5EF4-FFF2-40B4-BE49-F238E27FC236}">
                <a16:creationId xmlns:a16="http://schemas.microsoft.com/office/drawing/2014/main" id="{7DD7DAE5-9E3B-DE65-BE79-03920071DD13}"/>
              </a:ext>
            </a:extLst>
          </p:cNvPr>
          <p:cNvCxnSpPr>
            <a:cxnSpLocks/>
          </p:cNvCxnSpPr>
          <p:nvPr userDrawn="1"/>
        </p:nvCxnSpPr>
        <p:spPr>
          <a:xfrm>
            <a:off x="6096000" y="1420668"/>
            <a:ext cx="0" cy="4165123"/>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7" name="Picture 16" descr="A blue globe with a black background&#10;&#10;Description automatically generated">
            <a:extLst>
              <a:ext uri="{FF2B5EF4-FFF2-40B4-BE49-F238E27FC236}">
                <a16:creationId xmlns:a16="http://schemas.microsoft.com/office/drawing/2014/main" id="{90044C8E-9257-1473-82AE-D8C490A953BD}"/>
              </a:ext>
            </a:extLst>
          </p:cNvPr>
          <p:cNvPicPr>
            <a:picLocks noChangeAspect="1"/>
          </p:cNvPicPr>
          <p:nvPr userDrawn="1"/>
        </p:nvPicPr>
        <p:blipFill>
          <a:blip r:embed="rId2"/>
          <a:stretch>
            <a:fillRect/>
          </a:stretch>
        </p:blipFill>
        <p:spPr>
          <a:xfrm>
            <a:off x="416207" y="1435525"/>
            <a:ext cx="220980" cy="220980"/>
          </a:xfrm>
          <a:prstGeom prst="rect">
            <a:avLst/>
          </a:prstGeom>
        </p:spPr>
      </p:pic>
      <p:pic>
        <p:nvPicPr>
          <p:cNvPr id="22" name="Picture 21" descr="A blue handshake on a black background&#10;&#10;Description automatically generated">
            <a:extLst>
              <a:ext uri="{FF2B5EF4-FFF2-40B4-BE49-F238E27FC236}">
                <a16:creationId xmlns:a16="http://schemas.microsoft.com/office/drawing/2014/main" id="{B05D35EB-A9BD-606D-DA7A-77387997405B}"/>
              </a:ext>
            </a:extLst>
          </p:cNvPr>
          <p:cNvPicPr>
            <a:picLocks noChangeAspect="1"/>
          </p:cNvPicPr>
          <p:nvPr userDrawn="1"/>
        </p:nvPicPr>
        <p:blipFill>
          <a:blip r:embed="rId3"/>
          <a:stretch>
            <a:fillRect/>
          </a:stretch>
        </p:blipFill>
        <p:spPr>
          <a:xfrm>
            <a:off x="6466637" y="1435833"/>
            <a:ext cx="220980" cy="220980"/>
          </a:xfrm>
          <a:prstGeom prst="rect">
            <a:avLst/>
          </a:prstGeom>
        </p:spPr>
      </p:pic>
      <p:sp>
        <p:nvSpPr>
          <p:cNvPr id="3" name="TextBox 2">
            <a:extLst>
              <a:ext uri="{FF2B5EF4-FFF2-40B4-BE49-F238E27FC236}">
                <a16:creationId xmlns:a16="http://schemas.microsoft.com/office/drawing/2014/main" id="{D95694FF-E0DC-3530-1850-422B4B663E32}"/>
              </a:ext>
            </a:extLst>
          </p:cNvPr>
          <p:cNvSpPr txBox="1"/>
          <p:nvPr userDrawn="1"/>
        </p:nvSpPr>
        <p:spPr>
          <a:xfrm>
            <a:off x="424144" y="318733"/>
            <a:ext cx="6738655" cy="9144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Challenges and Objectives 1 of 2</a:t>
            </a:r>
            <a:endParaRPr lang="en-US" sz="1800" dirty="0">
              <a:latin typeface="+mj-lt"/>
              <a:cs typeface="Helvetica" panose="020B0604020202020204" pitchFamily="34" charset="0"/>
            </a:endParaRPr>
          </a:p>
        </p:txBody>
      </p:sp>
    </p:spTree>
    <p:extLst>
      <p:ext uri="{BB962C8B-B14F-4D97-AF65-F5344CB8AC3E}">
        <p14:creationId xmlns:p14="http://schemas.microsoft.com/office/powerpoint/2010/main" val="101238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Challenges and Objectives 2 of 2">
    <p:spTree>
      <p:nvGrpSpPr>
        <p:cNvPr id="1" name=""/>
        <p:cNvGrpSpPr/>
        <p:nvPr/>
      </p:nvGrpSpPr>
      <p:grpSpPr>
        <a:xfrm>
          <a:off x="0" y="0"/>
          <a:ext cx="0" cy="0"/>
          <a:chOff x="0" y="0"/>
          <a:chExt cx="0" cy="0"/>
        </a:xfrm>
      </p:grpSpPr>
      <p:pic>
        <p:nvPicPr>
          <p:cNvPr id="3" name="Picture 2" descr="A blue dart in a circle&#10;&#10;Description automatically generated">
            <a:extLst>
              <a:ext uri="{FF2B5EF4-FFF2-40B4-BE49-F238E27FC236}">
                <a16:creationId xmlns:a16="http://schemas.microsoft.com/office/drawing/2014/main" id="{2CC1F71F-9C29-2472-197E-2495F09A6B53}"/>
              </a:ext>
            </a:extLst>
          </p:cNvPr>
          <p:cNvPicPr>
            <a:picLocks noChangeAspect="1"/>
          </p:cNvPicPr>
          <p:nvPr userDrawn="1"/>
        </p:nvPicPr>
        <p:blipFill>
          <a:blip r:embed="rId2"/>
          <a:stretch>
            <a:fillRect/>
          </a:stretch>
        </p:blipFill>
        <p:spPr>
          <a:xfrm>
            <a:off x="418338" y="1428381"/>
            <a:ext cx="220980" cy="220980"/>
          </a:xfrm>
          <a:prstGeom prst="rect">
            <a:avLst/>
          </a:prstGeom>
        </p:spPr>
      </p:pic>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687583"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PROJECT OBJECTIVES</a:t>
            </a:r>
          </a:p>
        </p:txBody>
      </p:sp>
      <p:sp>
        <p:nvSpPr>
          <p:cNvPr id="19" name="Text Placeholder 18">
            <a:extLst>
              <a:ext uri="{FF2B5EF4-FFF2-40B4-BE49-F238E27FC236}">
                <a16:creationId xmlns:a16="http://schemas.microsoft.com/office/drawing/2014/main" id="{08ED52B4-E82B-097A-D342-B42566B3B7EE}"/>
              </a:ext>
            </a:extLst>
          </p:cNvPr>
          <p:cNvSpPr>
            <a:spLocks noGrp="1"/>
          </p:cNvSpPr>
          <p:nvPr>
            <p:ph type="body" sz="quarter" idx="18" hasCustomPrompt="1"/>
          </p:nvPr>
        </p:nvSpPr>
        <p:spPr>
          <a:xfrm>
            <a:off x="425482" y="1747645"/>
            <a:ext cx="5304135" cy="3872002"/>
          </a:xfrm>
        </p:spPr>
        <p:txBody>
          <a:bodyPr>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marL="0" marR="0" lvl="0" indent="0" algn="l" defTabSz="914400" rtl="0" eaLnBrk="1" fontAlgn="auto" latinLnBrk="0" hangingPunct="1">
              <a:lnSpc>
                <a:spcPct val="105000"/>
              </a:lnSpc>
              <a:spcBef>
                <a:spcPts val="1000"/>
              </a:spcBef>
              <a:spcAft>
                <a:spcPts val="0"/>
              </a:spcAft>
              <a:buClrTx/>
              <a:buSzTx/>
              <a:buFontTx/>
              <a:buNone/>
              <a:tabLst/>
              <a:defRPr/>
            </a:pPr>
            <a:r>
              <a:rPr lang="en-US"/>
              <a:t>Describe the key objective(s) of your project. Please include details such as any specific guidelines or requirements that had to be addressed with the deployed solution, key design points used to come up with the desired use case. You may use bullets. (Limit to 100 words)</a:t>
            </a:r>
          </a:p>
          <a:p>
            <a:pPr lvl="0"/>
            <a:endParaRPr lang="en-US"/>
          </a:p>
        </p:txBody>
      </p:sp>
      <p:sp>
        <p:nvSpPr>
          <p:cNvPr id="18" name="Text Placeholder 18">
            <a:extLst>
              <a:ext uri="{FF2B5EF4-FFF2-40B4-BE49-F238E27FC236}">
                <a16:creationId xmlns:a16="http://schemas.microsoft.com/office/drawing/2014/main" id="{FC42D11E-2459-4A28-1551-F2A9554444A4}"/>
              </a:ext>
            </a:extLst>
          </p:cNvPr>
          <p:cNvSpPr>
            <a:spLocks noGrp="1"/>
          </p:cNvSpPr>
          <p:nvPr>
            <p:ph type="body" sz="quarter" idx="19" hasCustomPrompt="1"/>
          </p:nvPr>
        </p:nvSpPr>
        <p:spPr>
          <a:xfrm>
            <a:off x="6478562" y="1747645"/>
            <a:ext cx="5304135" cy="3872002"/>
          </a:xfrm>
        </p:spPr>
        <p:txBody>
          <a:bodyPr>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marL="0" marR="0" lvl="0" indent="0" algn="l" defTabSz="914400" rtl="0" eaLnBrk="1" fontAlgn="auto" latinLnBrk="0" hangingPunct="1">
              <a:lnSpc>
                <a:spcPct val="105000"/>
              </a:lnSpc>
              <a:spcBef>
                <a:spcPts val="1000"/>
              </a:spcBef>
              <a:spcAft>
                <a:spcPts val="0"/>
              </a:spcAft>
              <a:buClrTx/>
              <a:buSzTx/>
              <a:buFontTx/>
              <a:buNone/>
              <a:tabLst/>
              <a:defRPr/>
            </a:pPr>
            <a:r>
              <a:rPr lang="en-US"/>
              <a:t>Please enter why you chose SAP. Include how long your organization has been a customer of SAP. (Limit to 35 words)</a:t>
            </a:r>
          </a:p>
          <a:p>
            <a:pPr lvl="0"/>
            <a:endParaRPr lang="en-US"/>
          </a:p>
        </p:txBody>
      </p:sp>
      <p:sp>
        <p:nvSpPr>
          <p:cNvPr id="25" name="TextBox 24">
            <a:extLst>
              <a:ext uri="{FF2B5EF4-FFF2-40B4-BE49-F238E27FC236}">
                <a16:creationId xmlns:a16="http://schemas.microsoft.com/office/drawing/2014/main" id="{C36D1B7F-CE76-6CE9-FDB4-B5BF7C039526}"/>
              </a:ext>
            </a:extLst>
          </p:cNvPr>
          <p:cNvSpPr txBox="1"/>
          <p:nvPr userDrawn="1"/>
        </p:nvSpPr>
        <p:spPr>
          <a:xfrm>
            <a:off x="6742266"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WHY SAP</a:t>
            </a:r>
          </a:p>
        </p:txBody>
      </p:sp>
      <p:cxnSp>
        <p:nvCxnSpPr>
          <p:cNvPr id="15" name="Straight Connector 14">
            <a:extLst>
              <a:ext uri="{FF2B5EF4-FFF2-40B4-BE49-F238E27FC236}">
                <a16:creationId xmlns:a16="http://schemas.microsoft.com/office/drawing/2014/main" id="{7DD7DAE5-9E3B-DE65-BE79-03920071DD13}"/>
              </a:ext>
            </a:extLst>
          </p:cNvPr>
          <p:cNvCxnSpPr>
            <a:cxnSpLocks/>
          </p:cNvCxnSpPr>
          <p:nvPr userDrawn="1"/>
        </p:nvCxnSpPr>
        <p:spPr>
          <a:xfrm>
            <a:off x="6096000" y="1420668"/>
            <a:ext cx="0" cy="4165123"/>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 name="Picture 6" descr="A blue triangle with black background&#10;&#10;Description automatically generated">
            <a:extLst>
              <a:ext uri="{FF2B5EF4-FFF2-40B4-BE49-F238E27FC236}">
                <a16:creationId xmlns:a16="http://schemas.microsoft.com/office/drawing/2014/main" id="{5318C173-3787-67AA-40E3-B1DF98E1C45A}"/>
              </a:ext>
            </a:extLst>
          </p:cNvPr>
          <p:cNvPicPr>
            <a:picLocks noChangeAspect="1"/>
          </p:cNvPicPr>
          <p:nvPr userDrawn="1"/>
        </p:nvPicPr>
        <p:blipFill>
          <a:blip r:embed="rId3"/>
          <a:stretch>
            <a:fillRect/>
          </a:stretch>
        </p:blipFill>
        <p:spPr>
          <a:xfrm>
            <a:off x="6462384" y="1428689"/>
            <a:ext cx="220980" cy="220980"/>
          </a:xfrm>
          <a:prstGeom prst="rect">
            <a:avLst/>
          </a:prstGeom>
        </p:spPr>
      </p:pic>
      <p:sp>
        <p:nvSpPr>
          <p:cNvPr id="4" name="TextBox 3">
            <a:extLst>
              <a:ext uri="{FF2B5EF4-FFF2-40B4-BE49-F238E27FC236}">
                <a16:creationId xmlns:a16="http://schemas.microsoft.com/office/drawing/2014/main" id="{2C583D81-74C1-E454-E9C5-294C228F3FD6}"/>
              </a:ext>
            </a:extLst>
          </p:cNvPr>
          <p:cNvSpPr txBox="1"/>
          <p:nvPr userDrawn="1"/>
        </p:nvSpPr>
        <p:spPr>
          <a:xfrm>
            <a:off x="424144" y="318733"/>
            <a:ext cx="6738655" cy="9144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Challenges and Objectives 2 of 2</a:t>
            </a:r>
            <a:endParaRPr lang="en-US" sz="1800" dirty="0">
              <a:latin typeface="+mj-lt"/>
              <a:cs typeface="Helvetica" panose="020B0604020202020204" pitchFamily="34" charset="0"/>
            </a:endParaRPr>
          </a:p>
        </p:txBody>
      </p:sp>
    </p:spTree>
    <p:extLst>
      <p:ext uri="{BB962C8B-B14F-4D97-AF65-F5344CB8AC3E}">
        <p14:creationId xmlns:p14="http://schemas.microsoft.com/office/powerpoint/2010/main" val="3061970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Project or Use Cas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cxnSp>
        <p:nvCxnSpPr>
          <p:cNvPr id="15" name="Straight Connector 14">
            <a:extLst>
              <a:ext uri="{FF2B5EF4-FFF2-40B4-BE49-F238E27FC236}">
                <a16:creationId xmlns:a16="http://schemas.microsoft.com/office/drawing/2014/main" id="{7DD7DAE5-9E3B-DE65-BE79-03920071DD13}"/>
              </a:ext>
            </a:extLst>
          </p:cNvPr>
          <p:cNvCxnSpPr>
            <a:cxnSpLocks/>
          </p:cNvCxnSpPr>
          <p:nvPr userDrawn="1"/>
        </p:nvCxnSpPr>
        <p:spPr>
          <a:xfrm>
            <a:off x="6102531" y="3951515"/>
            <a:ext cx="0" cy="2083525"/>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Text Placeholder 18">
            <a:extLst>
              <a:ext uri="{FF2B5EF4-FFF2-40B4-BE49-F238E27FC236}">
                <a16:creationId xmlns:a16="http://schemas.microsoft.com/office/drawing/2014/main" id="{42E7A363-6E36-1FAE-C788-E1BB3DD55C33}"/>
              </a:ext>
            </a:extLst>
          </p:cNvPr>
          <p:cNvSpPr>
            <a:spLocks noGrp="1"/>
          </p:cNvSpPr>
          <p:nvPr>
            <p:ph type="body" sz="quarter" idx="18" hasCustomPrompt="1"/>
          </p:nvPr>
        </p:nvSpPr>
        <p:spPr>
          <a:xfrm>
            <a:off x="425482" y="4211945"/>
            <a:ext cx="5391420" cy="1823095"/>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Describe the process before implementing SAP solutions. You may use bullets and include supporting process flow diagram. (Limit to 100 words)</a:t>
            </a:r>
          </a:p>
        </p:txBody>
      </p:sp>
      <p:sp>
        <p:nvSpPr>
          <p:cNvPr id="9" name="Text Placeholder 18">
            <a:extLst>
              <a:ext uri="{FF2B5EF4-FFF2-40B4-BE49-F238E27FC236}">
                <a16:creationId xmlns:a16="http://schemas.microsoft.com/office/drawing/2014/main" id="{3061BA65-8F16-9F2D-6E89-01DA30B22ABA}"/>
              </a:ext>
            </a:extLst>
          </p:cNvPr>
          <p:cNvSpPr>
            <a:spLocks noGrp="1"/>
          </p:cNvSpPr>
          <p:nvPr>
            <p:ph type="body" sz="quarter" idx="30" hasCustomPrompt="1"/>
          </p:nvPr>
        </p:nvSpPr>
        <p:spPr>
          <a:xfrm>
            <a:off x="6388161" y="4211945"/>
            <a:ext cx="5394530" cy="1823095"/>
          </a:xfrm>
        </p:spPr>
        <p:txBody>
          <a:bodyPr>
            <a:noAutofit/>
          </a:bodyPr>
          <a:lstStyle>
            <a:lvl1pPr>
              <a:spcBef>
                <a:spcPts val="800"/>
              </a:spcBef>
              <a:defRPr sz="1200" spc="0" baseline="0">
                <a:latin typeface="+mn-lt"/>
              </a:defRPr>
            </a:lvl1pPr>
            <a:lvl2pPr marL="144463" indent="-138113">
              <a:spcBef>
                <a:spcPts val="300"/>
              </a:spcBef>
              <a:tabLst/>
              <a:defRPr sz="1200">
                <a:latin typeface="+mn-lt"/>
              </a:defRPr>
            </a:lvl2pPr>
            <a:lvl3pPr marL="328613" indent="-158750">
              <a:spcBef>
                <a:spcPts val="0"/>
              </a:spcBef>
              <a:tabLst/>
              <a:defRPr sz="1200">
                <a:latin typeface="+mn-lt"/>
              </a:defRPr>
            </a:lvl3pPr>
            <a:lvl4pPr marL="485775" indent="-144463">
              <a:spcBef>
                <a:spcPts val="0"/>
              </a:spcBef>
              <a:tabLst/>
              <a:defRPr sz="1200">
                <a:latin typeface="+mn-lt"/>
              </a:defRPr>
            </a:lvl4pPr>
            <a:lvl5pPr marL="657225" indent="-157163">
              <a:spcBef>
                <a:spcPts val="0"/>
              </a:spcBef>
              <a:tabLst/>
              <a:defRPr sz="1200">
                <a:latin typeface="+mn-lt"/>
              </a:defRPr>
            </a:lvl5pPr>
            <a:lvl6pPr marL="806450" indent="-142875">
              <a:tabLst/>
              <a:defRPr sz="1200"/>
            </a:lvl6pPr>
          </a:lstStyle>
          <a:p>
            <a:pPr lvl="0"/>
            <a:r>
              <a:rPr lang="en-US"/>
              <a:t>Describe the process post-implementation of SAP solutions. You may use bullets and include supporting process flow diagram. (Limit to 100 words)</a:t>
            </a:r>
          </a:p>
        </p:txBody>
      </p:sp>
      <p:sp>
        <p:nvSpPr>
          <p:cNvPr id="14" name="TextBox 13">
            <a:extLst>
              <a:ext uri="{FF2B5EF4-FFF2-40B4-BE49-F238E27FC236}">
                <a16:creationId xmlns:a16="http://schemas.microsoft.com/office/drawing/2014/main" id="{5B50A3E3-AD81-2DB9-539E-57962340CEC8}"/>
              </a:ext>
            </a:extLst>
          </p:cNvPr>
          <p:cNvSpPr txBox="1"/>
          <p:nvPr userDrawn="1"/>
        </p:nvSpPr>
        <p:spPr>
          <a:xfrm>
            <a:off x="644738" y="3979215"/>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Process Before</a:t>
            </a:r>
          </a:p>
        </p:txBody>
      </p:sp>
      <p:sp>
        <p:nvSpPr>
          <p:cNvPr id="16" name="TextBox 15">
            <a:extLst>
              <a:ext uri="{FF2B5EF4-FFF2-40B4-BE49-F238E27FC236}">
                <a16:creationId xmlns:a16="http://schemas.microsoft.com/office/drawing/2014/main" id="{61DB0A2F-06EB-7363-E1F4-51F28B5AA30F}"/>
              </a:ext>
            </a:extLst>
          </p:cNvPr>
          <p:cNvSpPr txBox="1"/>
          <p:nvPr userDrawn="1"/>
        </p:nvSpPr>
        <p:spPr>
          <a:xfrm>
            <a:off x="6615680" y="3979215"/>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Process After</a:t>
            </a:r>
          </a:p>
        </p:txBody>
      </p:sp>
      <p:pic>
        <p:nvPicPr>
          <p:cNvPr id="21" name="Picture 20" descr="A blue arrow pointing to the left&#10;&#10;Description automatically generated">
            <a:extLst>
              <a:ext uri="{FF2B5EF4-FFF2-40B4-BE49-F238E27FC236}">
                <a16:creationId xmlns:a16="http://schemas.microsoft.com/office/drawing/2014/main" id="{B4B234FC-CCDE-D843-22CD-9228322CF20A}"/>
              </a:ext>
            </a:extLst>
          </p:cNvPr>
          <p:cNvPicPr>
            <a:picLocks noChangeAspect="1"/>
          </p:cNvPicPr>
          <p:nvPr userDrawn="1"/>
        </p:nvPicPr>
        <p:blipFill>
          <a:blip r:embed="rId2"/>
          <a:stretch>
            <a:fillRect/>
          </a:stretch>
        </p:blipFill>
        <p:spPr>
          <a:xfrm>
            <a:off x="6377522" y="3942365"/>
            <a:ext cx="198120" cy="198120"/>
          </a:xfrm>
          <a:prstGeom prst="rect">
            <a:avLst/>
          </a:prstGeom>
        </p:spPr>
      </p:pic>
      <p:pic>
        <p:nvPicPr>
          <p:cNvPr id="24" name="Picture 23" descr="A blue arrow pointing to the left&#10;&#10;Description automatically generated">
            <a:extLst>
              <a:ext uri="{FF2B5EF4-FFF2-40B4-BE49-F238E27FC236}">
                <a16:creationId xmlns:a16="http://schemas.microsoft.com/office/drawing/2014/main" id="{4E7DF31B-F558-CFAD-6FB4-5B3F10026403}"/>
              </a:ext>
            </a:extLst>
          </p:cNvPr>
          <p:cNvPicPr>
            <a:picLocks noChangeAspect="1"/>
          </p:cNvPicPr>
          <p:nvPr userDrawn="1"/>
        </p:nvPicPr>
        <p:blipFill>
          <a:blip r:embed="rId3"/>
          <a:stretch>
            <a:fillRect/>
          </a:stretch>
        </p:blipFill>
        <p:spPr>
          <a:xfrm>
            <a:off x="415474" y="3940970"/>
            <a:ext cx="198120" cy="198120"/>
          </a:xfrm>
          <a:prstGeom prst="rect">
            <a:avLst/>
          </a:prstGeom>
        </p:spPr>
      </p:pic>
      <p:sp>
        <p:nvSpPr>
          <p:cNvPr id="26" name="Text Placeholder 18">
            <a:extLst>
              <a:ext uri="{FF2B5EF4-FFF2-40B4-BE49-F238E27FC236}">
                <a16:creationId xmlns:a16="http://schemas.microsoft.com/office/drawing/2014/main" id="{5C4AFF9C-A5D8-88DB-047D-2A5AAB26A3DD}"/>
              </a:ext>
            </a:extLst>
          </p:cNvPr>
          <p:cNvSpPr>
            <a:spLocks noGrp="1"/>
          </p:cNvSpPr>
          <p:nvPr>
            <p:ph type="body" sz="quarter" idx="31" hasCustomPrompt="1"/>
          </p:nvPr>
        </p:nvSpPr>
        <p:spPr>
          <a:xfrm>
            <a:off x="425482" y="1379825"/>
            <a:ext cx="11363743" cy="2129276"/>
          </a:xfrm>
        </p:spPr>
        <p:txBody>
          <a:bodyPr numCol="1" spcCol="548640">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lvl="0"/>
            <a:r>
              <a:rPr lang="en-US"/>
              <a:t>Please describe the project or use case. A more comprehensive description of the business problem being addressed and the solution that led to the outcome and results. Below are some thought-provoking questions to position your story/use case, and to present what happened. Why was there a need for this project within your organization, and what were the pain points you were addressing? What were the implementation highlights? Are you using SAP AI functionality/scenario? What drove your decision? Who supported the project internally? How long did the project take? What were the key differentiators between SAP and the competition? How did you use organizational change management to transform the business? (Do not list the functions and features of the SAP products.) Bullets are acceptable here as well as paragraph form, depending on what works best for your story. (Limit to 100 words)</a:t>
            </a:r>
          </a:p>
        </p:txBody>
      </p:sp>
      <p:sp>
        <p:nvSpPr>
          <p:cNvPr id="3" name="TextBox 2">
            <a:extLst>
              <a:ext uri="{FF2B5EF4-FFF2-40B4-BE49-F238E27FC236}">
                <a16:creationId xmlns:a16="http://schemas.microsoft.com/office/drawing/2014/main" id="{A4FBC6D9-A460-2182-436C-2BC29806FE42}"/>
              </a:ext>
            </a:extLst>
          </p:cNvPr>
          <p:cNvSpPr txBox="1"/>
          <p:nvPr userDrawn="1"/>
        </p:nvSpPr>
        <p:spPr>
          <a:xfrm>
            <a:off x="424144" y="318733"/>
            <a:ext cx="6738655" cy="9144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1" i="0" kern="1200" baseline="0" dirty="0">
                <a:solidFill>
                  <a:schemeClr val="accent1"/>
                </a:solidFill>
                <a:latin typeface="+mj-lt"/>
                <a:ea typeface="+mj-ea"/>
                <a:cs typeface="Arial" panose="020B0604020202020204" pitchFamily="34" charset="0"/>
              </a:rPr>
              <a:t>Project or Use Case</a:t>
            </a:r>
            <a:endParaRPr lang="en-US" sz="1800" dirty="0">
              <a:latin typeface="+mj-lt"/>
              <a:cs typeface="Helvetica" panose="020B0604020202020204" pitchFamily="34" charset="0"/>
            </a:endParaRPr>
          </a:p>
        </p:txBody>
      </p:sp>
    </p:spTree>
    <p:extLst>
      <p:ext uri="{BB962C8B-B14F-4D97-AF65-F5344CB8AC3E}">
        <p14:creationId xmlns:p14="http://schemas.microsoft.com/office/powerpoint/2010/main" val="289857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Benefits and Outcomes 1 of 2">
    <p:spTree>
      <p:nvGrpSpPr>
        <p:cNvPr id="1" name=""/>
        <p:cNvGrpSpPr/>
        <p:nvPr/>
      </p:nvGrpSpPr>
      <p:grpSpPr>
        <a:xfrm>
          <a:off x="0" y="0"/>
          <a:ext cx="0" cy="0"/>
          <a:chOff x="0" y="0"/>
          <a:chExt cx="0" cy="0"/>
        </a:xfrm>
      </p:grpSpPr>
      <p:pic>
        <p:nvPicPr>
          <p:cNvPr id="10" name="Picture 9" descr="A blue icon of a computer screen&#10;&#10;Description automatically generated">
            <a:extLst>
              <a:ext uri="{FF2B5EF4-FFF2-40B4-BE49-F238E27FC236}">
                <a16:creationId xmlns:a16="http://schemas.microsoft.com/office/drawing/2014/main" id="{0F06A687-D59A-C2A5-277B-AE384B71C8CD}"/>
              </a:ext>
            </a:extLst>
          </p:cNvPr>
          <p:cNvPicPr>
            <a:picLocks noChangeAspect="1"/>
          </p:cNvPicPr>
          <p:nvPr userDrawn="1"/>
        </p:nvPicPr>
        <p:blipFill>
          <a:blip r:embed="rId2"/>
          <a:stretch>
            <a:fillRect/>
          </a:stretch>
        </p:blipFill>
        <p:spPr>
          <a:xfrm>
            <a:off x="402735" y="1424227"/>
            <a:ext cx="217537" cy="217537"/>
          </a:xfrm>
          <a:prstGeom prst="rect">
            <a:avLst/>
          </a:prstGeom>
        </p:spPr>
      </p:pic>
      <p:pic>
        <p:nvPicPr>
          <p:cNvPr id="8" name="Picture 7" descr="A blue computer and a phone&#10;&#10;Description automatically generated">
            <a:extLst>
              <a:ext uri="{FF2B5EF4-FFF2-40B4-BE49-F238E27FC236}">
                <a16:creationId xmlns:a16="http://schemas.microsoft.com/office/drawing/2014/main" id="{CA5062A8-9AD9-2BA0-55B7-3B0B61EF6C14}"/>
              </a:ext>
            </a:extLst>
          </p:cNvPr>
          <p:cNvPicPr>
            <a:picLocks noChangeAspect="1"/>
          </p:cNvPicPr>
          <p:nvPr userDrawn="1"/>
        </p:nvPicPr>
        <p:blipFill>
          <a:blip r:embed="rId3"/>
          <a:stretch>
            <a:fillRect/>
          </a:stretch>
        </p:blipFill>
        <p:spPr>
          <a:xfrm>
            <a:off x="6452831" y="1406980"/>
            <a:ext cx="255469" cy="255469"/>
          </a:xfrm>
          <a:prstGeom prst="rect">
            <a:avLst/>
          </a:prstGeom>
        </p:spPr>
      </p:pic>
      <p:sp>
        <p:nvSpPr>
          <p:cNvPr id="5" name="Footer Placeholder 4">
            <a:extLst>
              <a:ext uri="{FF2B5EF4-FFF2-40B4-BE49-F238E27FC236}">
                <a16:creationId xmlns:a16="http://schemas.microsoft.com/office/drawing/2014/main" id="{457AE1DD-DFC2-59E6-05E0-0FA7E6DE597A}"/>
              </a:ext>
            </a:extLst>
          </p:cNvPr>
          <p:cNvSpPr>
            <a:spLocks noGrp="1"/>
          </p:cNvSpPr>
          <p:nvPr>
            <p:ph type="ftr" sz="quarter" idx="11"/>
          </p:nvPr>
        </p:nvSpPr>
        <p:spPr/>
        <p:txBody>
          <a:body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074CEED6-1BBC-5DBC-5250-FD713FE9DA72}"/>
              </a:ext>
            </a:extLst>
          </p:cNvPr>
          <p:cNvSpPr>
            <a:spLocks noGrp="1"/>
          </p:cNvSpPr>
          <p:nvPr>
            <p:ph type="sldNum" sz="quarter" idx="12"/>
          </p:nvPr>
        </p:nvSpPr>
        <p:spPr/>
        <p:txBody>
          <a:bodyPr/>
          <a:lstStyle/>
          <a:p>
            <a:fld id="{7ED02089-8B24-8A4C-B7B6-0E63FA0D18D0}" type="slidenum">
              <a:rPr lang="en-US" smtClean="0"/>
              <a:t>‹#›</a:t>
            </a:fld>
            <a:endParaRPr lang="en-US" dirty="0"/>
          </a:p>
        </p:txBody>
      </p:sp>
      <p:sp>
        <p:nvSpPr>
          <p:cNvPr id="13" name="TextBox 12">
            <a:extLst>
              <a:ext uri="{FF2B5EF4-FFF2-40B4-BE49-F238E27FC236}">
                <a16:creationId xmlns:a16="http://schemas.microsoft.com/office/drawing/2014/main" id="{A477CEBC-4FD5-3C6C-C093-057B16737F8A}"/>
              </a:ext>
            </a:extLst>
          </p:cNvPr>
          <p:cNvSpPr txBox="1"/>
          <p:nvPr userDrawn="1"/>
        </p:nvSpPr>
        <p:spPr>
          <a:xfrm>
            <a:off x="687583" y="1464342"/>
            <a:ext cx="2066794"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Business or social</a:t>
            </a:r>
          </a:p>
        </p:txBody>
      </p:sp>
      <p:sp>
        <p:nvSpPr>
          <p:cNvPr id="19" name="Text Placeholder 18">
            <a:extLst>
              <a:ext uri="{FF2B5EF4-FFF2-40B4-BE49-F238E27FC236}">
                <a16:creationId xmlns:a16="http://schemas.microsoft.com/office/drawing/2014/main" id="{08ED52B4-E82B-097A-D342-B42566B3B7EE}"/>
              </a:ext>
            </a:extLst>
          </p:cNvPr>
          <p:cNvSpPr>
            <a:spLocks noGrp="1"/>
          </p:cNvSpPr>
          <p:nvPr>
            <p:ph type="body" sz="quarter" idx="18" hasCustomPrompt="1"/>
          </p:nvPr>
        </p:nvSpPr>
        <p:spPr>
          <a:xfrm>
            <a:off x="425482" y="1747645"/>
            <a:ext cx="5304135" cy="3872002"/>
          </a:xfrm>
        </p:spPr>
        <p:txBody>
          <a:bodyPr>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r>
              <a:rPr lang="en-US">
                <a:solidFill>
                  <a:srgbClr val="001349"/>
                </a:solidFill>
                <a:effectLst/>
                <a:latin typeface="Arial" panose="020B0604020202020204" pitchFamily="34" charset="0"/>
              </a:rPr>
              <a:t>List business and/or social benefits and tie each to a metric, e.g.: 20% faster MRP. Bullets are acceptable. Explain the impact/outcome since the project was completed and how was it measured? What stats/evidence can you provide? Did the project: Do more with less and empower employees? Deliver best-in-class customer experience? Invent new business models &amp; revenue streams? Produce/improve Social Outcomes such as environmental or healthcare? (Limit to 100 words)</a:t>
            </a:r>
          </a:p>
        </p:txBody>
      </p:sp>
      <p:sp>
        <p:nvSpPr>
          <p:cNvPr id="18" name="Text Placeholder 18">
            <a:extLst>
              <a:ext uri="{FF2B5EF4-FFF2-40B4-BE49-F238E27FC236}">
                <a16:creationId xmlns:a16="http://schemas.microsoft.com/office/drawing/2014/main" id="{FC42D11E-2459-4A28-1551-F2A9554444A4}"/>
              </a:ext>
            </a:extLst>
          </p:cNvPr>
          <p:cNvSpPr>
            <a:spLocks noGrp="1"/>
          </p:cNvSpPr>
          <p:nvPr>
            <p:ph type="body" sz="quarter" idx="19" hasCustomPrompt="1"/>
          </p:nvPr>
        </p:nvSpPr>
        <p:spPr>
          <a:xfrm>
            <a:off x="6478562" y="1747645"/>
            <a:ext cx="5304135" cy="3872002"/>
          </a:xfrm>
        </p:spPr>
        <p:txBody>
          <a:bodyPr>
            <a:noAutofit/>
          </a:bodyPr>
          <a:lstStyle>
            <a:lvl1pPr>
              <a:lnSpc>
                <a:spcPct val="105000"/>
              </a:lnSpc>
              <a:spcBef>
                <a:spcPts val="1000"/>
              </a:spcBef>
              <a:defRPr sz="1400" spc="0" baseline="0">
                <a:latin typeface="+mn-lt"/>
              </a:defRPr>
            </a:lvl1pPr>
            <a:lvl2pPr marL="144463" indent="-138113">
              <a:spcBef>
                <a:spcPts val="400"/>
              </a:spcBef>
              <a:tabLst/>
              <a:defRPr sz="1400">
                <a:latin typeface="+mn-lt"/>
              </a:defRPr>
            </a:lvl2pPr>
            <a:lvl3pPr marL="328613" indent="-158750">
              <a:spcBef>
                <a:spcPts val="100"/>
              </a:spcBef>
              <a:tabLst/>
              <a:defRPr sz="1400">
                <a:latin typeface="+mn-lt"/>
              </a:defRPr>
            </a:lvl3pPr>
            <a:lvl4pPr marL="485775" indent="-144463">
              <a:spcBef>
                <a:spcPts val="0"/>
              </a:spcBef>
              <a:tabLst/>
              <a:defRPr sz="1400">
                <a:latin typeface="+mn-lt"/>
              </a:defRPr>
            </a:lvl4pPr>
            <a:lvl5pPr marL="657225" indent="-157163">
              <a:spcBef>
                <a:spcPts val="0"/>
              </a:spcBef>
              <a:tabLst/>
              <a:defRPr sz="1400">
                <a:latin typeface="+mn-lt"/>
              </a:defRPr>
            </a:lvl5pPr>
          </a:lstStyle>
          <a:p>
            <a:pPr marL="0" marR="0" lvl="0" indent="0" algn="l" defTabSz="914400" rtl="0" eaLnBrk="1" fontAlgn="auto" latinLnBrk="0" hangingPunct="1">
              <a:lnSpc>
                <a:spcPct val="105000"/>
              </a:lnSpc>
              <a:spcBef>
                <a:spcPts val="1000"/>
              </a:spcBef>
              <a:spcAft>
                <a:spcPts val="0"/>
              </a:spcAft>
              <a:buClrTx/>
              <a:buSzTx/>
              <a:buFontTx/>
              <a:buNone/>
              <a:tabLst/>
              <a:defRPr/>
            </a:pPr>
            <a:r>
              <a:rPr lang="en-US"/>
              <a:t>What IT improvements have been made with this project? Reduced IT costs? Better IT efficiencies, empowering IT staff to do more? Reduced hardware requirement or more efficient use of hardware and facilities? Accelerated cycle times and greater control or visibility? Greater security? Bullets are acceptable. (Limit to 100 words)</a:t>
            </a:r>
          </a:p>
        </p:txBody>
      </p:sp>
      <p:sp>
        <p:nvSpPr>
          <p:cNvPr id="25" name="TextBox 24">
            <a:extLst>
              <a:ext uri="{FF2B5EF4-FFF2-40B4-BE49-F238E27FC236}">
                <a16:creationId xmlns:a16="http://schemas.microsoft.com/office/drawing/2014/main" id="{C36D1B7F-CE76-6CE9-FDB4-B5BF7C039526}"/>
              </a:ext>
            </a:extLst>
          </p:cNvPr>
          <p:cNvSpPr txBox="1"/>
          <p:nvPr userDrawn="1"/>
        </p:nvSpPr>
        <p:spPr>
          <a:xfrm>
            <a:off x="6758246" y="1464342"/>
            <a:ext cx="2050813" cy="153888"/>
          </a:xfrm>
          <a:prstGeom prst="rect">
            <a:avLst/>
          </a:prstGeom>
          <a:noFill/>
        </p:spPr>
        <p:txBody>
          <a:bodyPr wrap="square" lIns="0" tIns="0" rIns="0" bIns="0" rtlCol="0" anchor="ctr" anchorCtr="0">
            <a:spAutoFit/>
          </a:bodyPr>
          <a:lstStyle/>
          <a:p>
            <a:r>
              <a:rPr lang="en-US" sz="1000" b="1" cap="all" spc="40" baseline="0" dirty="0">
                <a:solidFill>
                  <a:schemeClr val="accent3"/>
                </a:solidFill>
                <a:latin typeface="+mj-lt"/>
              </a:rPr>
              <a:t>IT*</a:t>
            </a:r>
          </a:p>
        </p:txBody>
      </p:sp>
      <p:cxnSp>
        <p:nvCxnSpPr>
          <p:cNvPr id="15" name="Straight Connector 14">
            <a:extLst>
              <a:ext uri="{FF2B5EF4-FFF2-40B4-BE49-F238E27FC236}">
                <a16:creationId xmlns:a16="http://schemas.microsoft.com/office/drawing/2014/main" id="{7DD7DAE5-9E3B-DE65-BE79-03920071DD13}"/>
              </a:ext>
            </a:extLst>
          </p:cNvPr>
          <p:cNvCxnSpPr>
            <a:cxnSpLocks/>
          </p:cNvCxnSpPr>
          <p:nvPr userDrawn="1"/>
        </p:nvCxnSpPr>
        <p:spPr>
          <a:xfrm>
            <a:off x="6096000" y="1420668"/>
            <a:ext cx="0" cy="4165123"/>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EBC31B20-6AF3-CA5D-3A03-51B6C40B3EEE}"/>
              </a:ext>
            </a:extLst>
          </p:cNvPr>
          <p:cNvSpPr txBox="1"/>
          <p:nvPr userDrawn="1"/>
        </p:nvSpPr>
        <p:spPr>
          <a:xfrm>
            <a:off x="425481" y="322847"/>
            <a:ext cx="5553977" cy="528800"/>
          </a:xfrm>
          <a:prstGeom prst="rect">
            <a:avLst/>
          </a:prstGeom>
          <a:noFill/>
        </p:spPr>
        <p:txBody>
          <a:bodyPr wrap="none" lIns="0" tIns="0" rIns="0" bIns="0" rtlCol="0">
            <a:noAutofit/>
          </a:bodyPr>
          <a:lstStyle/>
          <a:p>
            <a:pPr algn="l"/>
            <a:r>
              <a:rPr lang="en-US" sz="3000" b="1" i="0" kern="1200" baseline="0" dirty="0">
                <a:solidFill>
                  <a:schemeClr val="accent1"/>
                </a:solidFill>
                <a:latin typeface="+mj-lt"/>
                <a:ea typeface="+mj-ea"/>
                <a:cs typeface="Arial" panose="020B0604020202020204" pitchFamily="34" charset="0"/>
              </a:rPr>
              <a:t>Benefits and Outcomes 1 of 2</a:t>
            </a:r>
            <a:endParaRPr lang="en-ZA" sz="3000" b="1" i="0" kern="1200" baseline="0" dirty="0">
              <a:solidFill>
                <a:schemeClr val="accent1"/>
              </a:solidFill>
              <a:latin typeface="+mj-lt"/>
              <a:ea typeface="+mj-ea"/>
              <a:cs typeface="Arial" panose="020B0604020202020204" pitchFamily="34" charset="0"/>
            </a:endParaRPr>
          </a:p>
        </p:txBody>
      </p:sp>
      <p:sp>
        <p:nvSpPr>
          <p:cNvPr id="3" name="Text Placeholder 2">
            <a:extLst>
              <a:ext uri="{FF2B5EF4-FFF2-40B4-BE49-F238E27FC236}">
                <a16:creationId xmlns:a16="http://schemas.microsoft.com/office/drawing/2014/main" id="{9D84B53C-E9D3-D1CC-1DC5-BC6BA7BFB08D}"/>
              </a:ext>
            </a:extLst>
          </p:cNvPr>
          <p:cNvSpPr>
            <a:spLocks noGrp="1"/>
          </p:cNvSpPr>
          <p:nvPr>
            <p:ph type="body" sz="quarter" idx="20" hasCustomPrompt="1"/>
          </p:nvPr>
        </p:nvSpPr>
        <p:spPr>
          <a:xfrm>
            <a:off x="425482" y="5937163"/>
            <a:ext cx="6027349" cy="385763"/>
          </a:xfrm>
        </p:spPr>
        <p:txBody>
          <a:bodyPr>
            <a:noAutofit/>
          </a:bodyPr>
          <a:lstStyle>
            <a:lvl1pPr>
              <a:defRPr sz="1200"/>
            </a:lvl1pPr>
            <a:lvl2pPr>
              <a:defRPr sz="1200"/>
            </a:lvl2pPr>
            <a:lvl3pPr>
              <a:defRPr sz="1200"/>
            </a:lvl3pPr>
            <a:lvl4pPr>
              <a:defRPr sz="1200"/>
            </a:lvl4pPr>
            <a:lvl5pPr>
              <a:defRPr sz="1200"/>
            </a:lvl5pPr>
          </a:lstStyle>
          <a:p>
            <a:pPr lvl="0"/>
            <a:r>
              <a:rPr lang="en-US"/>
              <a:t>Insert Footnote</a:t>
            </a:r>
          </a:p>
        </p:txBody>
      </p:sp>
    </p:spTree>
    <p:extLst>
      <p:ext uri="{BB962C8B-B14F-4D97-AF65-F5344CB8AC3E}">
        <p14:creationId xmlns:p14="http://schemas.microsoft.com/office/powerpoint/2010/main" val="281353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59AA3-1DCB-7C25-6E7C-0871E74DDEEC}"/>
              </a:ext>
            </a:extLst>
          </p:cNvPr>
          <p:cNvSpPr>
            <a:spLocks noGrp="1"/>
          </p:cNvSpPr>
          <p:nvPr>
            <p:ph type="title"/>
          </p:nvPr>
        </p:nvSpPr>
        <p:spPr>
          <a:xfrm>
            <a:off x="609600" y="365125"/>
            <a:ext cx="10972800" cy="851783"/>
          </a:xfrm>
          <a:prstGeom prst="rect">
            <a:avLst/>
          </a:prstGeom>
        </p:spPr>
        <p:txBody>
          <a:bodyPr vert="horz" lIns="0" tIns="0" rIns="0" bIns="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1F8880-19A9-895E-ACE6-1DFF217E0E36}"/>
              </a:ext>
            </a:extLst>
          </p:cNvPr>
          <p:cNvSpPr>
            <a:spLocks noGrp="1"/>
          </p:cNvSpPr>
          <p:nvPr>
            <p:ph type="body" idx="1"/>
          </p:nvPr>
        </p:nvSpPr>
        <p:spPr>
          <a:xfrm>
            <a:off x="609600" y="1825624"/>
            <a:ext cx="10972800" cy="44608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5" name="Footer Placeholder 4">
            <a:extLst>
              <a:ext uri="{FF2B5EF4-FFF2-40B4-BE49-F238E27FC236}">
                <a16:creationId xmlns:a16="http://schemas.microsoft.com/office/drawing/2014/main" id="{2A2BAD83-C4E8-F8B0-C28E-326247390AD7}"/>
              </a:ext>
            </a:extLst>
          </p:cNvPr>
          <p:cNvSpPr>
            <a:spLocks noGrp="1"/>
          </p:cNvSpPr>
          <p:nvPr>
            <p:ph type="ftr" sz="quarter" idx="3"/>
          </p:nvPr>
        </p:nvSpPr>
        <p:spPr>
          <a:xfrm>
            <a:off x="420757" y="6500472"/>
            <a:ext cx="4114800" cy="167821"/>
          </a:xfrm>
          <a:prstGeom prst="rect">
            <a:avLst/>
          </a:prstGeom>
        </p:spPr>
        <p:txBody>
          <a:bodyPr vert="horz" lIns="0" tIns="0" rIns="0" bIns="0" rtlCol="0" anchor="ctr"/>
          <a:lstStyle>
            <a:lvl1pPr algn="l">
              <a:defRPr sz="800">
                <a:solidFill>
                  <a:schemeClr val="accent1"/>
                </a:solidFill>
                <a:latin typeface="Arial" panose="020B0604020202020204" pitchFamily="34" charset="0"/>
                <a:cs typeface="Arial" panose="020B0604020202020204" pitchFamily="34" charset="0"/>
              </a:defRPr>
            </a:lvl1pPr>
          </a:lstStyle>
          <a:p>
            <a:r>
              <a:rPr lang="en-US" dirty="0"/>
              <a:t>© 2023 SAP SE or an SAP affiliate company. All rights reserved | PUBLIC</a:t>
            </a:r>
          </a:p>
        </p:txBody>
      </p:sp>
      <p:sp>
        <p:nvSpPr>
          <p:cNvPr id="6" name="Slide Number Placeholder 5">
            <a:extLst>
              <a:ext uri="{FF2B5EF4-FFF2-40B4-BE49-F238E27FC236}">
                <a16:creationId xmlns:a16="http://schemas.microsoft.com/office/drawing/2014/main" id="{7A3DA0B0-E277-70C5-0D61-CC8561381C03}"/>
              </a:ext>
            </a:extLst>
          </p:cNvPr>
          <p:cNvSpPr>
            <a:spLocks noGrp="1"/>
          </p:cNvSpPr>
          <p:nvPr>
            <p:ph type="sldNum" sz="quarter" idx="4"/>
          </p:nvPr>
        </p:nvSpPr>
        <p:spPr>
          <a:xfrm>
            <a:off x="10828646" y="6500472"/>
            <a:ext cx="988979" cy="167821"/>
          </a:xfrm>
          <a:prstGeom prst="rect">
            <a:avLst/>
          </a:prstGeom>
        </p:spPr>
        <p:txBody>
          <a:bodyPr vert="horz" lIns="0" tIns="0" rIns="0" bIns="0" rtlCol="0" anchor="ctr"/>
          <a:lstStyle>
            <a:lvl1pPr algn="r">
              <a:defRPr sz="800">
                <a:solidFill>
                  <a:schemeClr val="tx1"/>
                </a:solidFill>
                <a:latin typeface="Arial" panose="020B0604020202020204" pitchFamily="34" charset="0"/>
                <a:cs typeface="Arial" panose="020B0604020202020204" pitchFamily="34" charset="0"/>
              </a:defRPr>
            </a:lvl1pPr>
          </a:lstStyle>
          <a:p>
            <a:fld id="{7ED02089-8B24-8A4C-B7B6-0E63FA0D18D0}" type="slidenum">
              <a:rPr lang="en-US" smtClean="0"/>
              <a:pPr/>
              <a:t>‹#›</a:t>
            </a:fld>
            <a:endParaRPr lang="en-US" dirty="0"/>
          </a:p>
        </p:txBody>
      </p:sp>
    </p:spTree>
    <p:extLst>
      <p:ext uri="{BB962C8B-B14F-4D97-AF65-F5344CB8AC3E}">
        <p14:creationId xmlns:p14="http://schemas.microsoft.com/office/powerpoint/2010/main" val="2913276572"/>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7" r:id="rId3"/>
    <p:sldLayoutId id="2147483668" r:id="rId4"/>
    <p:sldLayoutId id="2147483670" r:id="rId5"/>
    <p:sldLayoutId id="2147483679" r:id="rId6"/>
    <p:sldLayoutId id="2147483672" r:id="rId7"/>
    <p:sldLayoutId id="2147483673" r:id="rId8"/>
    <p:sldLayoutId id="2147483681" r:id="rId9"/>
    <p:sldLayoutId id="2147483682" r:id="rId10"/>
    <p:sldLayoutId id="2147483678" r:id="rId11"/>
    <p:sldLayoutId id="2147483675" r:id="rId12"/>
    <p:sldLayoutId id="2147483676" r:id="rId13"/>
    <p:sldLayoutId id="2147483677" r:id="rId14"/>
    <p:sldLayoutId id="2147483683" r:id="rId15"/>
    <p:sldLayoutId id="2147483684" r:id="rId16"/>
    <p:sldLayoutId id="2147483685" r:id="rId17"/>
    <p:sldLayoutId id="2147483686" r:id="rId18"/>
    <p:sldLayoutId id="2147483687" r:id="rId19"/>
  </p:sldLayoutIdLst>
  <p:hf hdr="0" dt="0"/>
  <p:txStyles>
    <p:titleStyle>
      <a:lvl1pPr algn="l" defTabSz="914400" rtl="0" eaLnBrk="1" latinLnBrk="0" hangingPunct="1">
        <a:lnSpc>
          <a:spcPct val="90000"/>
        </a:lnSpc>
        <a:spcBef>
          <a:spcPct val="0"/>
        </a:spcBef>
        <a:buNone/>
        <a:defRPr sz="3200" b="1" i="0" kern="1200">
          <a:solidFill>
            <a:schemeClr val="accent1"/>
          </a:solidFill>
          <a:latin typeface="+mj-lt"/>
          <a:ea typeface="+mj-ea"/>
          <a:cs typeface="Arial" panose="020B0604020202020204" pitchFamily="34" charset="0"/>
        </a:defRPr>
      </a:lvl1pPr>
    </p:titleStyle>
    <p:bodyStyle>
      <a:lvl1pPr marL="0" indent="0" algn="l" defTabSz="914400" rtl="0" eaLnBrk="1" latinLnBrk="0" hangingPunct="1">
        <a:lnSpc>
          <a:spcPct val="100000"/>
        </a:lnSpc>
        <a:spcBef>
          <a:spcPts val="1600"/>
        </a:spcBef>
        <a:buFontTx/>
        <a:buNone/>
        <a:defRPr sz="1800" kern="1200">
          <a:solidFill>
            <a:schemeClr val="accent1"/>
          </a:solidFill>
          <a:latin typeface="+mn-lt"/>
          <a:ea typeface="+mn-ea"/>
          <a:cs typeface="Arial" panose="020B0604020202020204" pitchFamily="34" charset="0"/>
        </a:defRPr>
      </a:lvl1pPr>
      <a:lvl2pPr marL="217488" indent="-211138" algn="l" defTabSz="914400" rtl="0" eaLnBrk="1" latinLnBrk="0" hangingPunct="1">
        <a:lnSpc>
          <a:spcPct val="100000"/>
        </a:lnSpc>
        <a:spcBef>
          <a:spcPts val="600"/>
        </a:spcBef>
        <a:buFont typeface="Wingdings" pitchFamily="2" charset="2"/>
        <a:buChar char="§"/>
        <a:tabLst/>
        <a:defRPr sz="1800" kern="1200">
          <a:solidFill>
            <a:schemeClr val="accent1"/>
          </a:solidFill>
          <a:latin typeface="+mn-lt"/>
          <a:ea typeface="+mn-ea"/>
          <a:cs typeface="Arial" panose="020B0604020202020204" pitchFamily="34" charset="0"/>
        </a:defRPr>
      </a:lvl2pPr>
      <a:lvl3pPr marL="434975" indent="-203200" algn="l" defTabSz="914400" rtl="0" eaLnBrk="1" latinLnBrk="0" hangingPunct="1">
        <a:lnSpc>
          <a:spcPct val="100000"/>
        </a:lnSpc>
        <a:spcBef>
          <a:spcPts val="300"/>
        </a:spcBef>
        <a:buFont typeface="System Font Regular"/>
        <a:buChar char="–"/>
        <a:tabLst/>
        <a:defRPr sz="1700" kern="1200">
          <a:solidFill>
            <a:schemeClr val="accent1"/>
          </a:solidFill>
          <a:latin typeface="+mn-lt"/>
          <a:ea typeface="+mn-ea"/>
          <a:cs typeface="Arial" panose="020B0604020202020204" pitchFamily="34" charset="0"/>
        </a:defRPr>
      </a:lvl3pPr>
      <a:lvl4pPr marL="652463" indent="-203200" algn="l" defTabSz="914400" rtl="0" eaLnBrk="1" latinLnBrk="0" hangingPunct="1">
        <a:lnSpc>
          <a:spcPct val="100000"/>
        </a:lnSpc>
        <a:spcBef>
          <a:spcPts val="100"/>
        </a:spcBef>
        <a:buFont typeface="Wingdings" pitchFamily="2" charset="2"/>
        <a:buChar char="§"/>
        <a:tabLst/>
        <a:defRPr sz="1600" kern="1200">
          <a:solidFill>
            <a:schemeClr val="accent1"/>
          </a:solidFill>
          <a:latin typeface="+mn-lt"/>
          <a:ea typeface="+mn-ea"/>
          <a:cs typeface="Arial" panose="020B0604020202020204" pitchFamily="34" charset="0"/>
        </a:defRPr>
      </a:lvl4pPr>
      <a:lvl5pPr marL="847725" indent="-180975" algn="l" defTabSz="914400" rtl="0" eaLnBrk="1" latinLnBrk="0" hangingPunct="1">
        <a:lnSpc>
          <a:spcPct val="100000"/>
        </a:lnSpc>
        <a:spcBef>
          <a:spcPts val="0"/>
        </a:spcBef>
        <a:buFont typeface="System Font Regular"/>
        <a:buChar char="–"/>
        <a:tabLst/>
        <a:defRPr sz="1500" kern="1200">
          <a:solidFill>
            <a:schemeClr val="accent1"/>
          </a:solidFill>
          <a:latin typeface="+mn-lt"/>
          <a:ea typeface="+mn-ea"/>
          <a:cs typeface="Arial" panose="020B0604020202020204" pitchFamily="34" charset="0"/>
        </a:defRPr>
      </a:lvl5pPr>
      <a:lvl6pPr marL="1000125" indent="-144463" algn="l" defTabSz="914400" rtl="0" eaLnBrk="1" latinLnBrk="0" hangingPunct="1">
        <a:lnSpc>
          <a:spcPct val="100000"/>
        </a:lnSpc>
        <a:spcBef>
          <a:spcPts val="0"/>
        </a:spcBef>
        <a:buFont typeface="Wingdings" pitchFamily="2" charset="2"/>
        <a:buChar char="§"/>
        <a:tabLst/>
        <a:defRPr sz="1400" kern="1200">
          <a:solidFill>
            <a:schemeClr val="accent1"/>
          </a:solidFill>
          <a:latin typeface="+mn-lt"/>
          <a:ea typeface="+mn-ea"/>
          <a:cs typeface="+mn-cs"/>
        </a:defRPr>
      </a:lvl6pPr>
      <a:lvl7pPr marL="1160463" indent="-152400" algn="l" defTabSz="914400" rtl="0" eaLnBrk="1" latinLnBrk="0" hangingPunct="1">
        <a:lnSpc>
          <a:spcPct val="100000"/>
        </a:lnSpc>
        <a:spcBef>
          <a:spcPts val="0"/>
        </a:spcBef>
        <a:buFont typeface="System Font Regular"/>
        <a:buChar char="–"/>
        <a:tabLst/>
        <a:defRPr sz="1300" kern="1200">
          <a:solidFill>
            <a:schemeClr val="accent1"/>
          </a:solidFill>
          <a:latin typeface="+mn-lt"/>
          <a:ea typeface="+mn-ea"/>
          <a:cs typeface="+mn-cs"/>
        </a:defRPr>
      </a:lvl7pPr>
      <a:lvl8pPr marL="1304925" indent="-144463" algn="l" defTabSz="914400" rtl="0" eaLnBrk="1" latinLnBrk="0" hangingPunct="1">
        <a:lnSpc>
          <a:spcPct val="100000"/>
        </a:lnSpc>
        <a:spcBef>
          <a:spcPts val="0"/>
        </a:spcBef>
        <a:buFont typeface="Wingdings" pitchFamily="2" charset="2"/>
        <a:buChar char="§"/>
        <a:tabLst/>
        <a:defRPr sz="1200" kern="1200">
          <a:solidFill>
            <a:schemeClr val="accent1"/>
          </a:solidFill>
          <a:latin typeface="+mn-lt"/>
          <a:ea typeface="+mn-ea"/>
          <a:cs typeface="+mn-cs"/>
        </a:defRPr>
      </a:lvl8pPr>
      <a:lvl9pPr marL="1422400" indent="-131763" algn="l" defTabSz="914400" rtl="0" eaLnBrk="1" latinLnBrk="0" hangingPunct="1">
        <a:lnSpc>
          <a:spcPct val="100000"/>
        </a:lnSpc>
        <a:spcBef>
          <a:spcPts val="0"/>
        </a:spcBef>
        <a:buFont typeface="System Font Regular"/>
        <a:buChar char="–"/>
        <a:tabLst/>
        <a:defRPr sz="11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7296" userDrawn="1">
          <p15:clr>
            <a:srgbClr val="F26B43"/>
          </p15:clr>
        </p15:guide>
        <p15:guide id="4" pos="384" userDrawn="1">
          <p15:clr>
            <a:srgbClr val="F26B43"/>
          </p15:clr>
        </p15:guide>
        <p15:guide id="5" orient="horz" pos="576" userDrawn="1">
          <p15:clr>
            <a:srgbClr val="F26B43"/>
          </p15:clr>
        </p15:guide>
        <p15:guide id="6" orient="horz" pos="3960" userDrawn="1">
          <p15:clr>
            <a:srgbClr val="F26B43"/>
          </p15:clr>
        </p15:guide>
        <p15:guide id="7" pos="3696" userDrawn="1">
          <p15:clr>
            <a:srgbClr val="F26B43"/>
          </p15:clr>
        </p15:guide>
        <p15:guide id="8" pos="39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mailto:alex.chan04@sap.com?subject=SAP%20Concur%20Excellence%20Awards%20Entry&amp;cc=gitte.hansen@sap.com&amp;body=Please%20find%20attached%20submission%20for%20the%20SAP%20Concur%20Customer%20Awards."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F5FC7BD-4E55-08DB-793F-6D462C4A9DDE}"/>
              </a:ext>
            </a:extLst>
          </p:cNvPr>
          <p:cNvSpPr>
            <a:spLocks noGrp="1"/>
          </p:cNvSpPr>
          <p:nvPr>
            <p:ph type="ctrTitle"/>
          </p:nvPr>
        </p:nvSpPr>
        <p:spPr/>
        <p:txBody>
          <a:bodyPr/>
          <a:lstStyle/>
          <a:p>
            <a:endParaRPr lang="en-ZA" dirty="0"/>
          </a:p>
        </p:txBody>
      </p:sp>
      <p:sp>
        <p:nvSpPr>
          <p:cNvPr id="13" name="Picture Placeholder 12">
            <a:extLst>
              <a:ext uri="{FF2B5EF4-FFF2-40B4-BE49-F238E27FC236}">
                <a16:creationId xmlns:a16="http://schemas.microsoft.com/office/drawing/2014/main" id="{215368B5-6317-89C8-54F4-69CD1436DCB4}"/>
              </a:ext>
            </a:extLst>
          </p:cNvPr>
          <p:cNvSpPr>
            <a:spLocks noGrp="1"/>
          </p:cNvSpPr>
          <p:nvPr>
            <p:ph type="pic" sz="quarter" idx="14"/>
          </p:nvPr>
        </p:nvSpPr>
        <p:spPr>
          <a:xfrm>
            <a:off x="1633056" y="5461112"/>
            <a:ext cx="2144712" cy="971550"/>
          </a:xfrm>
        </p:spPr>
        <p:txBody>
          <a:bodyPr/>
          <a:lstStyle/>
          <a:p>
            <a:endParaRPr lang="en-US" dirty="0"/>
          </a:p>
        </p:txBody>
      </p:sp>
      <p:sp>
        <p:nvSpPr>
          <p:cNvPr id="23" name="Text Placeholder 22">
            <a:extLst>
              <a:ext uri="{FF2B5EF4-FFF2-40B4-BE49-F238E27FC236}">
                <a16:creationId xmlns:a16="http://schemas.microsoft.com/office/drawing/2014/main" id="{51FFD100-AB2D-DBE5-88FB-B955A31B168A}"/>
              </a:ext>
            </a:extLst>
          </p:cNvPr>
          <p:cNvSpPr>
            <a:spLocks noGrp="1"/>
          </p:cNvSpPr>
          <p:nvPr>
            <p:ph type="body" sz="quarter" idx="18"/>
          </p:nvPr>
        </p:nvSpPr>
        <p:spPr/>
        <p:txBody>
          <a:bodyPr/>
          <a:lstStyle/>
          <a:p>
            <a:endParaRPr lang="en-ZA" dirty="0"/>
          </a:p>
        </p:txBody>
      </p:sp>
      <p:sp>
        <p:nvSpPr>
          <p:cNvPr id="7" name="Picture Placeholder 4">
            <a:extLst>
              <a:ext uri="{FF2B5EF4-FFF2-40B4-BE49-F238E27FC236}">
                <a16:creationId xmlns:a16="http://schemas.microsoft.com/office/drawing/2014/main" id="{889D0639-57E1-11F6-582E-ADDB1A542CB7}"/>
              </a:ext>
            </a:extLst>
          </p:cNvPr>
          <p:cNvSpPr txBox="1">
            <a:spLocks/>
          </p:cNvSpPr>
          <p:nvPr/>
        </p:nvSpPr>
        <p:spPr>
          <a:xfrm>
            <a:off x="3455618" y="5461112"/>
            <a:ext cx="2144712" cy="971550"/>
          </a:xfrm>
          <a:prstGeom prst="rect">
            <a:avLst/>
          </a:prstGeom>
        </p:spPr>
        <p:txBody>
          <a:bodyPr/>
          <a:lstStyle/>
          <a:p>
            <a:endParaRPr lang="en-US" dirty="0"/>
          </a:p>
        </p:txBody>
      </p:sp>
    </p:spTree>
    <p:extLst>
      <p:ext uri="{BB962C8B-B14F-4D97-AF65-F5344CB8AC3E}">
        <p14:creationId xmlns:p14="http://schemas.microsoft.com/office/powerpoint/2010/main" val="402335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CFD2914-6B92-4374-A20C-67A430276743}"/>
              </a:ext>
            </a:extLst>
          </p:cNvPr>
          <p:cNvSpPr>
            <a:spLocks noGrp="1"/>
          </p:cNvSpPr>
          <p:nvPr>
            <p:ph type="ftr" sz="quarter" idx="11"/>
          </p:nvPr>
        </p:nvSpPr>
        <p:spPr/>
        <p:txBody>
          <a:bodyPr/>
          <a:lstStyle/>
          <a:p>
            <a:r>
              <a:rPr lang="en-US"/>
              <a:t>© 2025 SAP SE or an SAP affiliate company. All rights reserved | PUBLIC</a:t>
            </a:r>
            <a:endParaRPr lang="en-US" dirty="0"/>
          </a:p>
        </p:txBody>
      </p:sp>
      <p:sp>
        <p:nvSpPr>
          <p:cNvPr id="3" name="Slide Number Placeholder 2">
            <a:extLst>
              <a:ext uri="{FF2B5EF4-FFF2-40B4-BE49-F238E27FC236}">
                <a16:creationId xmlns:a16="http://schemas.microsoft.com/office/drawing/2014/main" id="{E97D67F5-49B1-4692-72A6-0B638718AF72}"/>
              </a:ext>
            </a:extLst>
          </p:cNvPr>
          <p:cNvSpPr>
            <a:spLocks noGrp="1"/>
          </p:cNvSpPr>
          <p:nvPr>
            <p:ph type="sldNum" sz="quarter" idx="12"/>
          </p:nvPr>
        </p:nvSpPr>
        <p:spPr/>
        <p:txBody>
          <a:bodyPr/>
          <a:lstStyle/>
          <a:p>
            <a:fld id="{7ED02089-8B24-8A4C-B7B6-0E63FA0D18D0}" type="slidenum">
              <a:rPr lang="en-US" smtClean="0"/>
              <a:t>2</a:t>
            </a:fld>
            <a:endParaRPr lang="en-US" dirty="0"/>
          </a:p>
        </p:txBody>
      </p:sp>
      <p:sp>
        <p:nvSpPr>
          <p:cNvPr id="4" name="Text Placeholder 3">
            <a:extLst>
              <a:ext uri="{FF2B5EF4-FFF2-40B4-BE49-F238E27FC236}">
                <a16:creationId xmlns:a16="http://schemas.microsoft.com/office/drawing/2014/main" id="{3C0DEA87-BB9C-7027-C157-B2838A716FFC}"/>
              </a:ext>
            </a:extLst>
          </p:cNvPr>
          <p:cNvSpPr>
            <a:spLocks noGrp="1"/>
          </p:cNvSpPr>
          <p:nvPr>
            <p:ph type="body" sz="quarter" idx="18"/>
          </p:nvPr>
        </p:nvSpPr>
        <p:spPr/>
        <p:txBody>
          <a:bodyPr/>
          <a:lstStyle/>
          <a:p>
            <a:endParaRPr lang="en-AU"/>
          </a:p>
        </p:txBody>
      </p:sp>
      <p:sp>
        <p:nvSpPr>
          <p:cNvPr id="5" name="Text Placeholder 4">
            <a:extLst>
              <a:ext uri="{FF2B5EF4-FFF2-40B4-BE49-F238E27FC236}">
                <a16:creationId xmlns:a16="http://schemas.microsoft.com/office/drawing/2014/main" id="{F9C065B8-505B-B76A-0B77-7BC662CE346F}"/>
              </a:ext>
            </a:extLst>
          </p:cNvPr>
          <p:cNvSpPr>
            <a:spLocks noGrp="1"/>
          </p:cNvSpPr>
          <p:nvPr>
            <p:ph type="body" sz="quarter" idx="19"/>
          </p:nvPr>
        </p:nvSpPr>
        <p:spPr/>
        <p:txBody>
          <a:bodyPr/>
          <a:lstStyle/>
          <a:p>
            <a:endParaRPr lang="en-AU"/>
          </a:p>
        </p:txBody>
      </p:sp>
      <p:sp>
        <p:nvSpPr>
          <p:cNvPr id="6" name="Text Placeholder 5">
            <a:extLst>
              <a:ext uri="{FF2B5EF4-FFF2-40B4-BE49-F238E27FC236}">
                <a16:creationId xmlns:a16="http://schemas.microsoft.com/office/drawing/2014/main" id="{E55AFBC4-C85B-8F7E-2151-E845206907D9}"/>
              </a:ext>
            </a:extLst>
          </p:cNvPr>
          <p:cNvSpPr>
            <a:spLocks noGrp="1"/>
          </p:cNvSpPr>
          <p:nvPr>
            <p:ph type="body" sz="quarter" idx="21"/>
          </p:nvPr>
        </p:nvSpPr>
        <p:spPr/>
        <p:txBody>
          <a:bodyPr/>
          <a:lstStyle/>
          <a:p>
            <a:endParaRPr lang="en-AU"/>
          </a:p>
        </p:txBody>
      </p:sp>
      <p:sp>
        <p:nvSpPr>
          <p:cNvPr id="7" name="Text Placeholder 6">
            <a:extLst>
              <a:ext uri="{FF2B5EF4-FFF2-40B4-BE49-F238E27FC236}">
                <a16:creationId xmlns:a16="http://schemas.microsoft.com/office/drawing/2014/main" id="{495523FF-D6E7-2A27-8499-BE901E13DC24}"/>
              </a:ext>
            </a:extLst>
          </p:cNvPr>
          <p:cNvSpPr>
            <a:spLocks noGrp="1"/>
          </p:cNvSpPr>
          <p:nvPr>
            <p:ph type="body" sz="quarter" idx="22"/>
          </p:nvPr>
        </p:nvSpPr>
        <p:spPr/>
        <p:txBody>
          <a:bodyPr/>
          <a:lstStyle/>
          <a:p>
            <a:endParaRPr lang="en-AU"/>
          </a:p>
        </p:txBody>
      </p:sp>
      <p:sp>
        <p:nvSpPr>
          <p:cNvPr id="8" name="Text Placeholder 7">
            <a:extLst>
              <a:ext uri="{FF2B5EF4-FFF2-40B4-BE49-F238E27FC236}">
                <a16:creationId xmlns:a16="http://schemas.microsoft.com/office/drawing/2014/main" id="{BD31A7CF-870E-9F87-5E11-D51981EE05D4}"/>
              </a:ext>
            </a:extLst>
          </p:cNvPr>
          <p:cNvSpPr>
            <a:spLocks noGrp="1"/>
          </p:cNvSpPr>
          <p:nvPr>
            <p:ph type="body" sz="quarter" idx="23"/>
          </p:nvPr>
        </p:nvSpPr>
        <p:spPr/>
        <p:txBody>
          <a:bodyPr/>
          <a:lstStyle/>
          <a:p>
            <a:endParaRPr lang="en-AU" dirty="0"/>
          </a:p>
        </p:txBody>
      </p:sp>
      <p:sp>
        <p:nvSpPr>
          <p:cNvPr id="9" name="Text Placeholder 8">
            <a:extLst>
              <a:ext uri="{FF2B5EF4-FFF2-40B4-BE49-F238E27FC236}">
                <a16:creationId xmlns:a16="http://schemas.microsoft.com/office/drawing/2014/main" id="{DFDA2A49-D8FD-F171-B7AC-F7D57283C333}"/>
              </a:ext>
            </a:extLst>
          </p:cNvPr>
          <p:cNvSpPr>
            <a:spLocks noGrp="1"/>
          </p:cNvSpPr>
          <p:nvPr>
            <p:ph type="body" sz="quarter" idx="24"/>
          </p:nvPr>
        </p:nvSpPr>
        <p:spPr/>
        <p:txBody>
          <a:bodyPr/>
          <a:lstStyle/>
          <a:p>
            <a:endParaRPr lang="en-AU" dirty="0"/>
          </a:p>
        </p:txBody>
      </p:sp>
      <p:sp>
        <p:nvSpPr>
          <p:cNvPr id="10" name="Text Placeholder 9">
            <a:extLst>
              <a:ext uri="{FF2B5EF4-FFF2-40B4-BE49-F238E27FC236}">
                <a16:creationId xmlns:a16="http://schemas.microsoft.com/office/drawing/2014/main" id="{FC9FC5DD-C680-7013-CCDC-F591075E9E89}"/>
              </a:ext>
            </a:extLst>
          </p:cNvPr>
          <p:cNvSpPr>
            <a:spLocks noGrp="1"/>
          </p:cNvSpPr>
          <p:nvPr>
            <p:ph type="body" sz="quarter" idx="26"/>
          </p:nvPr>
        </p:nvSpPr>
        <p:spPr/>
        <p:txBody>
          <a:bodyPr/>
          <a:lstStyle/>
          <a:p>
            <a:endParaRPr lang="en-AU" dirty="0"/>
          </a:p>
        </p:txBody>
      </p:sp>
    </p:spTree>
    <p:extLst>
      <p:ext uri="{BB962C8B-B14F-4D97-AF65-F5344CB8AC3E}">
        <p14:creationId xmlns:p14="http://schemas.microsoft.com/office/powerpoint/2010/main" val="4218625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D5DDAC6-C9FC-B056-3FA8-F6D2B59E6813}"/>
              </a:ext>
            </a:extLst>
          </p:cNvPr>
          <p:cNvSpPr>
            <a:spLocks noGrp="1"/>
          </p:cNvSpPr>
          <p:nvPr>
            <p:ph type="body" sz="quarter" idx="25"/>
          </p:nvPr>
        </p:nvSpPr>
        <p:spPr>
          <a:xfrm>
            <a:off x="883858" y="1341706"/>
            <a:ext cx="10698541" cy="4495214"/>
          </a:xfrm>
        </p:spPr>
        <p:txBody>
          <a:bodyPr/>
          <a:lstStyle/>
          <a:p>
            <a:endParaRPr lang="en-US" dirty="0"/>
          </a:p>
        </p:txBody>
      </p:sp>
    </p:spTree>
    <p:extLst>
      <p:ext uri="{BB962C8B-B14F-4D97-AF65-F5344CB8AC3E}">
        <p14:creationId xmlns:p14="http://schemas.microsoft.com/office/powerpoint/2010/main" val="2661839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B9075B2-F522-957E-3D47-5639997B2001}"/>
              </a:ext>
            </a:extLst>
          </p:cNvPr>
          <p:cNvSpPr>
            <a:spLocks noGrp="1"/>
          </p:cNvSpPr>
          <p:nvPr>
            <p:ph type="body" sz="quarter" idx="26"/>
          </p:nvPr>
        </p:nvSpPr>
        <p:spPr>
          <a:xfrm>
            <a:off x="883858" y="1309817"/>
            <a:ext cx="10805221" cy="4649023"/>
          </a:xfrm>
        </p:spPr>
        <p:txBody>
          <a:bodyPr/>
          <a:lstStyle/>
          <a:p>
            <a:endParaRPr lang="en-US" dirty="0"/>
          </a:p>
        </p:txBody>
      </p:sp>
    </p:spTree>
    <p:extLst>
      <p:ext uri="{BB962C8B-B14F-4D97-AF65-F5344CB8AC3E}">
        <p14:creationId xmlns:p14="http://schemas.microsoft.com/office/powerpoint/2010/main" val="3607378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ADC888A7-6EA6-2E36-3F30-A1CCB2F5B4B4}"/>
              </a:ext>
            </a:extLst>
          </p:cNvPr>
          <p:cNvSpPr>
            <a:spLocks noGrp="1"/>
          </p:cNvSpPr>
          <p:nvPr>
            <p:ph type="body" sz="quarter" idx="21"/>
          </p:nvPr>
        </p:nvSpPr>
        <p:spPr/>
        <p:txBody>
          <a:bodyPr/>
          <a:lstStyle/>
          <a:p>
            <a:endParaRPr lang="en-US" dirty="0"/>
          </a:p>
        </p:txBody>
      </p:sp>
      <p:sp>
        <p:nvSpPr>
          <p:cNvPr id="8" name="Text Placeholder 7">
            <a:extLst>
              <a:ext uri="{FF2B5EF4-FFF2-40B4-BE49-F238E27FC236}">
                <a16:creationId xmlns:a16="http://schemas.microsoft.com/office/drawing/2014/main" id="{4C989B67-799D-3E9D-3920-C5EC1DB0E576}"/>
              </a:ext>
            </a:extLst>
          </p:cNvPr>
          <p:cNvSpPr>
            <a:spLocks noGrp="1"/>
          </p:cNvSpPr>
          <p:nvPr>
            <p:ph type="body" sz="quarter" idx="22"/>
          </p:nvPr>
        </p:nvSpPr>
        <p:spPr/>
        <p:txBody>
          <a:bodyPr/>
          <a:lstStyle/>
          <a:p>
            <a:endParaRPr lang="en-US" dirty="0"/>
          </a:p>
        </p:txBody>
      </p:sp>
      <p:sp>
        <p:nvSpPr>
          <p:cNvPr id="9" name="Text Placeholder 8">
            <a:extLst>
              <a:ext uri="{FF2B5EF4-FFF2-40B4-BE49-F238E27FC236}">
                <a16:creationId xmlns:a16="http://schemas.microsoft.com/office/drawing/2014/main" id="{4B08D1A5-DFE1-FE66-4E37-49D547E1E982}"/>
              </a:ext>
            </a:extLst>
          </p:cNvPr>
          <p:cNvSpPr>
            <a:spLocks noGrp="1"/>
          </p:cNvSpPr>
          <p:nvPr>
            <p:ph type="body" sz="quarter" idx="33"/>
          </p:nvPr>
        </p:nvSpPr>
        <p:spPr/>
        <p:txBody>
          <a:bodyPr/>
          <a:lstStyle/>
          <a:p>
            <a:endParaRPr lang="en-US" dirty="0"/>
          </a:p>
        </p:txBody>
      </p:sp>
      <p:sp>
        <p:nvSpPr>
          <p:cNvPr id="6" name="Title 5">
            <a:extLst>
              <a:ext uri="{FF2B5EF4-FFF2-40B4-BE49-F238E27FC236}">
                <a16:creationId xmlns:a16="http://schemas.microsoft.com/office/drawing/2014/main" id="{5ADA1221-ED44-5622-71CD-4EEE57BB96D5}"/>
              </a:ext>
            </a:extLst>
          </p:cNvPr>
          <p:cNvSpPr>
            <a:spLocks noGrp="1"/>
          </p:cNvSpPr>
          <p:nvPr>
            <p:ph type="title"/>
          </p:nvPr>
        </p:nvSpPr>
        <p:spPr>
          <a:xfrm>
            <a:off x="925052" y="1272747"/>
            <a:ext cx="9922646" cy="2372497"/>
          </a:xfrm>
        </p:spPr>
        <p:txBody>
          <a:bodyPr/>
          <a:lstStyle/>
          <a:p>
            <a:endParaRPr lang="en-US" dirty="0"/>
          </a:p>
        </p:txBody>
      </p:sp>
    </p:spTree>
    <p:extLst>
      <p:ext uri="{BB962C8B-B14F-4D97-AF65-F5344CB8AC3E}">
        <p14:creationId xmlns:p14="http://schemas.microsoft.com/office/powerpoint/2010/main" val="3542131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78973DA-1D9C-E9AD-A399-BB67B49A7A7E}"/>
              </a:ext>
            </a:extLst>
          </p:cNvPr>
          <p:cNvSpPr>
            <a:spLocks noGrp="1"/>
          </p:cNvSpPr>
          <p:nvPr>
            <p:ph type="ftr" sz="quarter" idx="11"/>
          </p:nvPr>
        </p:nvSpPr>
        <p:spPr>
          <a:xfrm>
            <a:off x="420757" y="6500472"/>
            <a:ext cx="4114800" cy="167821"/>
          </a:xfrm>
        </p:spPr>
        <p:txBody>
          <a:bodyPr/>
          <a:lstStyle/>
          <a:p>
            <a:r>
              <a:rPr lang="en-US" dirty="0"/>
              <a:t>© 2025 SAP SE or an SAP affiliate company. All rights reserved | PUBLIC</a:t>
            </a:r>
          </a:p>
        </p:txBody>
      </p:sp>
      <p:sp>
        <p:nvSpPr>
          <p:cNvPr id="3" name="Slide Number Placeholder 2">
            <a:extLst>
              <a:ext uri="{FF2B5EF4-FFF2-40B4-BE49-F238E27FC236}">
                <a16:creationId xmlns:a16="http://schemas.microsoft.com/office/drawing/2014/main" id="{F4FBE0CD-E54D-C210-0040-BC0B20259D31}"/>
              </a:ext>
            </a:extLst>
          </p:cNvPr>
          <p:cNvSpPr>
            <a:spLocks noGrp="1"/>
          </p:cNvSpPr>
          <p:nvPr>
            <p:ph type="sldNum" sz="quarter" idx="12"/>
          </p:nvPr>
        </p:nvSpPr>
        <p:spPr>
          <a:xfrm>
            <a:off x="10828646" y="6500472"/>
            <a:ext cx="988979" cy="167821"/>
          </a:xfrm>
        </p:spPr>
        <p:txBody>
          <a:bodyPr/>
          <a:lstStyle/>
          <a:p>
            <a:fld id="{7ED02089-8B24-8A4C-B7B6-0E63FA0D18D0}" type="slidenum">
              <a:rPr lang="en-US" smtClean="0"/>
              <a:pPr/>
              <a:t>6</a:t>
            </a:fld>
            <a:endParaRPr lang="en-US" dirty="0"/>
          </a:p>
        </p:txBody>
      </p:sp>
      <p:sp>
        <p:nvSpPr>
          <p:cNvPr id="27" name="Text Placeholder 26">
            <a:extLst>
              <a:ext uri="{FF2B5EF4-FFF2-40B4-BE49-F238E27FC236}">
                <a16:creationId xmlns:a16="http://schemas.microsoft.com/office/drawing/2014/main" id="{1B798565-4AA1-9A7C-C904-056E9920B851}"/>
              </a:ext>
            </a:extLst>
          </p:cNvPr>
          <p:cNvSpPr>
            <a:spLocks noGrp="1"/>
          </p:cNvSpPr>
          <p:nvPr>
            <p:ph type="body" sz="quarter" idx="18"/>
          </p:nvPr>
        </p:nvSpPr>
        <p:spPr/>
        <p:txBody>
          <a:bodyPr/>
          <a:lstStyle/>
          <a:p>
            <a:endParaRPr lang="en-US" sz="2000" dirty="0"/>
          </a:p>
        </p:txBody>
      </p:sp>
      <p:sp>
        <p:nvSpPr>
          <p:cNvPr id="26" name="Picture Placeholder 25">
            <a:extLst>
              <a:ext uri="{FF2B5EF4-FFF2-40B4-BE49-F238E27FC236}">
                <a16:creationId xmlns:a16="http://schemas.microsoft.com/office/drawing/2014/main" id="{D51A6C10-05BC-920B-C3A7-9F62FCDCF978}"/>
              </a:ext>
            </a:extLst>
          </p:cNvPr>
          <p:cNvSpPr>
            <a:spLocks noGrp="1"/>
          </p:cNvSpPr>
          <p:nvPr>
            <p:ph type="pic" sz="quarter" idx="14"/>
          </p:nvPr>
        </p:nvSpPr>
        <p:spPr/>
        <p:txBody>
          <a:bodyPr/>
          <a:lstStyle/>
          <a:p>
            <a:endParaRPr lang="en-US" dirty="0"/>
          </a:p>
        </p:txBody>
      </p:sp>
      <p:sp>
        <p:nvSpPr>
          <p:cNvPr id="28" name="Text Placeholder 27">
            <a:extLst>
              <a:ext uri="{FF2B5EF4-FFF2-40B4-BE49-F238E27FC236}">
                <a16:creationId xmlns:a16="http://schemas.microsoft.com/office/drawing/2014/main" id="{B3974732-463C-967A-0389-1E1D408ADDF5}"/>
              </a:ext>
            </a:extLst>
          </p:cNvPr>
          <p:cNvSpPr>
            <a:spLocks noGrp="1"/>
          </p:cNvSpPr>
          <p:nvPr>
            <p:ph type="body" sz="quarter" idx="19"/>
          </p:nvPr>
        </p:nvSpPr>
        <p:spPr/>
        <p:txBody>
          <a:bodyPr/>
          <a:lstStyle/>
          <a:p>
            <a:endParaRPr lang="en-US" dirty="0"/>
          </a:p>
        </p:txBody>
      </p:sp>
      <p:sp>
        <p:nvSpPr>
          <p:cNvPr id="4" name="Picture Placeholder 4">
            <a:extLst>
              <a:ext uri="{FF2B5EF4-FFF2-40B4-BE49-F238E27FC236}">
                <a16:creationId xmlns:a16="http://schemas.microsoft.com/office/drawing/2014/main" id="{04683510-CCA2-2D86-3130-251F79C41E8B}"/>
              </a:ext>
            </a:extLst>
          </p:cNvPr>
          <p:cNvSpPr>
            <a:spLocks noGrp="1"/>
          </p:cNvSpPr>
          <p:nvPr>
            <p:ph type="pic" sz="quarter" idx="20" hasCustomPrompt="1"/>
          </p:nvPr>
        </p:nvSpPr>
        <p:spPr bwMode="gray">
          <a:xfrm>
            <a:off x="9409638" y="338239"/>
            <a:ext cx="2197749" cy="1913014"/>
          </a:xfrm>
          <a:prstGeom prst="rect">
            <a:avLst/>
          </a:prstGeo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72" panose="020B0503030000000003" pitchFamily="34" charset="0"/>
                <a:ea typeface="+mn-ea"/>
                <a:cs typeface="72" panose="020B0503030000000003" pitchFamily="34" charset="0"/>
              </a:defRPr>
            </a:lvl1pPr>
          </a:lstStyle>
          <a:p>
            <a:endParaRPr lang="de-DE" dirty="0"/>
          </a:p>
        </p:txBody>
      </p:sp>
    </p:spTree>
    <p:extLst>
      <p:ext uri="{BB962C8B-B14F-4D97-AF65-F5344CB8AC3E}">
        <p14:creationId xmlns:p14="http://schemas.microsoft.com/office/powerpoint/2010/main" val="568796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89A3-B045-8716-617D-88746BD34348}"/>
              </a:ext>
            </a:extLst>
          </p:cNvPr>
          <p:cNvSpPr>
            <a:spLocks noGrp="1"/>
          </p:cNvSpPr>
          <p:nvPr>
            <p:ph type="title"/>
          </p:nvPr>
        </p:nvSpPr>
        <p:spPr/>
        <p:txBody>
          <a:bodyPr/>
          <a:lstStyle/>
          <a:p>
            <a:endParaRPr lang="en-US" dirty="0"/>
          </a:p>
        </p:txBody>
      </p:sp>
      <p:sp>
        <p:nvSpPr>
          <p:cNvPr id="3" name="Footer Placeholder 2">
            <a:extLst>
              <a:ext uri="{FF2B5EF4-FFF2-40B4-BE49-F238E27FC236}">
                <a16:creationId xmlns:a16="http://schemas.microsoft.com/office/drawing/2014/main" id="{C3BFEFDE-8F91-DC67-7C52-09DF740CE67A}"/>
              </a:ext>
            </a:extLst>
          </p:cNvPr>
          <p:cNvSpPr>
            <a:spLocks noGrp="1"/>
          </p:cNvSpPr>
          <p:nvPr>
            <p:ph type="ftr" sz="quarter" idx="11"/>
          </p:nvPr>
        </p:nvSpPr>
        <p:spPr/>
        <p:txBody>
          <a:bodyPr/>
          <a:lstStyle/>
          <a:p>
            <a:r>
              <a:rPr lang="en-US" dirty="0"/>
              <a:t>© 2025 SAP SE or an SAP affiliate company. All rights reserved | PUBLIC</a:t>
            </a:r>
          </a:p>
        </p:txBody>
      </p:sp>
      <p:sp>
        <p:nvSpPr>
          <p:cNvPr id="4" name="Slide Number Placeholder 3">
            <a:extLst>
              <a:ext uri="{FF2B5EF4-FFF2-40B4-BE49-F238E27FC236}">
                <a16:creationId xmlns:a16="http://schemas.microsoft.com/office/drawing/2014/main" id="{8997FBED-2AD1-E7E5-655D-5203AD25053E}"/>
              </a:ext>
            </a:extLst>
          </p:cNvPr>
          <p:cNvSpPr>
            <a:spLocks noGrp="1"/>
          </p:cNvSpPr>
          <p:nvPr>
            <p:ph type="sldNum" sz="quarter" idx="12"/>
          </p:nvPr>
        </p:nvSpPr>
        <p:spPr/>
        <p:txBody>
          <a:bodyPr/>
          <a:lstStyle/>
          <a:p>
            <a:fld id="{7ED02089-8B24-8A4C-B7B6-0E63FA0D18D0}" type="slidenum">
              <a:rPr lang="en-US" smtClean="0"/>
              <a:pPr/>
              <a:t>7</a:t>
            </a:fld>
            <a:endParaRPr lang="en-US" dirty="0"/>
          </a:p>
        </p:txBody>
      </p:sp>
      <p:sp>
        <p:nvSpPr>
          <p:cNvPr id="5" name="Picture Placeholder 4">
            <a:extLst>
              <a:ext uri="{FF2B5EF4-FFF2-40B4-BE49-F238E27FC236}">
                <a16:creationId xmlns:a16="http://schemas.microsoft.com/office/drawing/2014/main" id="{2EDBB92F-55A6-D549-17F3-C81227BB107F}"/>
              </a:ext>
            </a:extLst>
          </p:cNvPr>
          <p:cNvSpPr>
            <a:spLocks noGrp="1"/>
          </p:cNvSpPr>
          <p:nvPr>
            <p:ph type="pic" sz="quarter" idx="14"/>
          </p:nvPr>
        </p:nvSpPr>
        <p:spPr>
          <a:xfrm>
            <a:off x="10178473" y="412470"/>
            <a:ext cx="1588044" cy="803169"/>
          </a:xfrm>
        </p:spPr>
        <p:txBody>
          <a:bodyPr/>
          <a:lstStyle/>
          <a:p>
            <a:endParaRPr lang="en-US" dirty="0"/>
          </a:p>
        </p:txBody>
      </p:sp>
      <p:sp>
        <p:nvSpPr>
          <p:cNvPr id="6" name="Text Placeholder 5">
            <a:extLst>
              <a:ext uri="{FF2B5EF4-FFF2-40B4-BE49-F238E27FC236}">
                <a16:creationId xmlns:a16="http://schemas.microsoft.com/office/drawing/2014/main" id="{E654D2F2-1329-3EF6-6329-3BAB9B5D9BE2}"/>
              </a:ext>
            </a:extLst>
          </p:cNvPr>
          <p:cNvSpPr>
            <a:spLocks noGrp="1"/>
          </p:cNvSpPr>
          <p:nvPr>
            <p:ph type="body" sz="quarter" idx="21"/>
          </p:nvPr>
        </p:nvSpPr>
        <p:spPr/>
        <p:txBody>
          <a:bodyPr/>
          <a:lstStyle/>
          <a:p>
            <a:endParaRPr lang="en-US" dirty="0"/>
          </a:p>
        </p:txBody>
      </p:sp>
      <p:sp>
        <p:nvSpPr>
          <p:cNvPr id="7" name="Text Placeholder 6">
            <a:extLst>
              <a:ext uri="{FF2B5EF4-FFF2-40B4-BE49-F238E27FC236}">
                <a16:creationId xmlns:a16="http://schemas.microsoft.com/office/drawing/2014/main" id="{F16D31EC-DCDA-28D7-6244-F714DBB247B5}"/>
              </a:ext>
            </a:extLst>
          </p:cNvPr>
          <p:cNvSpPr>
            <a:spLocks noGrp="1"/>
          </p:cNvSpPr>
          <p:nvPr>
            <p:ph type="body" sz="quarter" idx="22"/>
          </p:nvPr>
        </p:nvSpPr>
        <p:spPr/>
        <p:txBody>
          <a:bodyPr/>
          <a:lstStyle/>
          <a:p>
            <a:endParaRPr lang="en-US" dirty="0"/>
          </a:p>
        </p:txBody>
      </p:sp>
      <p:sp>
        <p:nvSpPr>
          <p:cNvPr id="8" name="Text Placeholder 7">
            <a:extLst>
              <a:ext uri="{FF2B5EF4-FFF2-40B4-BE49-F238E27FC236}">
                <a16:creationId xmlns:a16="http://schemas.microsoft.com/office/drawing/2014/main" id="{4D9B7378-1CBE-DD0E-F78C-86FCCFCE75A8}"/>
              </a:ext>
            </a:extLst>
          </p:cNvPr>
          <p:cNvSpPr>
            <a:spLocks noGrp="1"/>
          </p:cNvSpPr>
          <p:nvPr>
            <p:ph type="body" sz="quarter" idx="23"/>
          </p:nvPr>
        </p:nvSpPr>
        <p:spPr/>
        <p:txBody>
          <a:bodyPr/>
          <a:lstStyle/>
          <a:p>
            <a:endParaRPr lang="en-US" dirty="0"/>
          </a:p>
        </p:txBody>
      </p:sp>
      <p:sp>
        <p:nvSpPr>
          <p:cNvPr id="9" name="Text Placeholder 8">
            <a:extLst>
              <a:ext uri="{FF2B5EF4-FFF2-40B4-BE49-F238E27FC236}">
                <a16:creationId xmlns:a16="http://schemas.microsoft.com/office/drawing/2014/main" id="{7511E83D-59DE-319E-0037-67922D721798}"/>
              </a:ext>
            </a:extLst>
          </p:cNvPr>
          <p:cNvSpPr>
            <a:spLocks noGrp="1"/>
          </p:cNvSpPr>
          <p:nvPr>
            <p:ph type="body" sz="quarter" idx="24"/>
          </p:nvPr>
        </p:nvSpPr>
        <p:spPr/>
        <p:txBody>
          <a:bodyPr/>
          <a:lstStyle/>
          <a:p>
            <a:endParaRPr lang="en-US" dirty="0"/>
          </a:p>
        </p:txBody>
      </p:sp>
      <p:sp>
        <p:nvSpPr>
          <p:cNvPr id="10" name="Text Placeholder 9">
            <a:extLst>
              <a:ext uri="{FF2B5EF4-FFF2-40B4-BE49-F238E27FC236}">
                <a16:creationId xmlns:a16="http://schemas.microsoft.com/office/drawing/2014/main" id="{739BDCAD-1F3E-B6AD-EB81-F16276FEBB2F}"/>
              </a:ext>
            </a:extLst>
          </p:cNvPr>
          <p:cNvSpPr>
            <a:spLocks noGrp="1"/>
          </p:cNvSpPr>
          <p:nvPr>
            <p:ph type="body" sz="quarter" idx="27"/>
          </p:nvPr>
        </p:nvSpPr>
        <p:spPr/>
        <p:txBody>
          <a:bodyPr/>
          <a:lstStyle/>
          <a:p>
            <a:endParaRPr lang="en-US" dirty="0"/>
          </a:p>
        </p:txBody>
      </p:sp>
      <p:sp>
        <p:nvSpPr>
          <p:cNvPr id="11" name="Text Placeholder 10">
            <a:extLst>
              <a:ext uri="{FF2B5EF4-FFF2-40B4-BE49-F238E27FC236}">
                <a16:creationId xmlns:a16="http://schemas.microsoft.com/office/drawing/2014/main" id="{498F4175-8F67-905F-B3D6-0B7EAA3CEC2E}"/>
              </a:ext>
            </a:extLst>
          </p:cNvPr>
          <p:cNvSpPr>
            <a:spLocks noGrp="1"/>
          </p:cNvSpPr>
          <p:nvPr>
            <p:ph type="body" sz="quarter" idx="28"/>
          </p:nvPr>
        </p:nvSpPr>
        <p:spPr/>
        <p:txBody>
          <a:bodyPr/>
          <a:lstStyle/>
          <a:p>
            <a:endParaRPr lang="en-US" dirty="0"/>
          </a:p>
        </p:txBody>
      </p:sp>
      <p:sp>
        <p:nvSpPr>
          <p:cNvPr id="12" name="Text Placeholder 11">
            <a:extLst>
              <a:ext uri="{FF2B5EF4-FFF2-40B4-BE49-F238E27FC236}">
                <a16:creationId xmlns:a16="http://schemas.microsoft.com/office/drawing/2014/main" id="{7CDDDA16-0FB4-5FB3-D8C2-0DAC83AF9E1C}"/>
              </a:ext>
            </a:extLst>
          </p:cNvPr>
          <p:cNvSpPr>
            <a:spLocks noGrp="1"/>
          </p:cNvSpPr>
          <p:nvPr>
            <p:ph type="body" sz="quarter" idx="29"/>
          </p:nvPr>
        </p:nvSpPr>
        <p:spPr/>
        <p:txBody>
          <a:bodyPr/>
          <a:lstStyle/>
          <a:p>
            <a:endParaRPr lang="en-US" dirty="0"/>
          </a:p>
        </p:txBody>
      </p:sp>
      <p:sp>
        <p:nvSpPr>
          <p:cNvPr id="13" name="Text Placeholder 12">
            <a:extLst>
              <a:ext uri="{FF2B5EF4-FFF2-40B4-BE49-F238E27FC236}">
                <a16:creationId xmlns:a16="http://schemas.microsoft.com/office/drawing/2014/main" id="{C1C97C82-CC62-DC11-5429-24A250FA26B8}"/>
              </a:ext>
            </a:extLst>
          </p:cNvPr>
          <p:cNvSpPr>
            <a:spLocks noGrp="1"/>
          </p:cNvSpPr>
          <p:nvPr>
            <p:ph type="body" sz="quarter" idx="32"/>
          </p:nvPr>
        </p:nvSpPr>
        <p:spPr/>
        <p:txBody>
          <a:bodyPr/>
          <a:lstStyle/>
          <a:p>
            <a:endParaRPr lang="en-US" dirty="0"/>
          </a:p>
        </p:txBody>
      </p:sp>
      <p:sp>
        <p:nvSpPr>
          <p:cNvPr id="14" name="Text Placeholder 13">
            <a:extLst>
              <a:ext uri="{FF2B5EF4-FFF2-40B4-BE49-F238E27FC236}">
                <a16:creationId xmlns:a16="http://schemas.microsoft.com/office/drawing/2014/main" id="{1597343D-9510-70EE-811D-6DC1C00D6CCC}"/>
              </a:ext>
            </a:extLst>
          </p:cNvPr>
          <p:cNvSpPr>
            <a:spLocks noGrp="1"/>
          </p:cNvSpPr>
          <p:nvPr>
            <p:ph type="body" sz="quarter" idx="33"/>
          </p:nvPr>
        </p:nvSpPr>
        <p:spPr/>
        <p:txBody>
          <a:bodyPr/>
          <a:lstStyle/>
          <a:p>
            <a:endParaRPr lang="en-US" dirty="0"/>
          </a:p>
        </p:txBody>
      </p:sp>
      <p:sp>
        <p:nvSpPr>
          <p:cNvPr id="15" name="Text Placeholder 14">
            <a:extLst>
              <a:ext uri="{FF2B5EF4-FFF2-40B4-BE49-F238E27FC236}">
                <a16:creationId xmlns:a16="http://schemas.microsoft.com/office/drawing/2014/main" id="{B3DCC4CB-9074-CCA1-284E-214B627BB3D5}"/>
              </a:ext>
            </a:extLst>
          </p:cNvPr>
          <p:cNvSpPr>
            <a:spLocks noGrp="1"/>
          </p:cNvSpPr>
          <p:nvPr>
            <p:ph type="body" sz="quarter" idx="34"/>
          </p:nvPr>
        </p:nvSpPr>
        <p:spPr/>
        <p:txBody>
          <a:bodyPr/>
          <a:lstStyle/>
          <a:p>
            <a:endParaRPr lang="en-US" dirty="0"/>
          </a:p>
        </p:txBody>
      </p:sp>
    </p:spTree>
    <p:extLst>
      <p:ext uri="{BB962C8B-B14F-4D97-AF65-F5344CB8AC3E}">
        <p14:creationId xmlns:p14="http://schemas.microsoft.com/office/powerpoint/2010/main" val="2870708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E3B0AF0-D844-168D-0534-446763CACCE5}"/>
              </a:ext>
            </a:extLst>
          </p:cNvPr>
          <p:cNvSpPr txBox="1"/>
          <p:nvPr/>
        </p:nvSpPr>
        <p:spPr>
          <a:xfrm>
            <a:off x="1577484" y="1803915"/>
            <a:ext cx="4069080" cy="1846659"/>
          </a:xfrm>
          <a:prstGeom prst="rect">
            <a:avLst/>
          </a:prstGeom>
          <a:noFill/>
        </p:spPr>
        <p:txBody>
          <a:bodyPr wrap="square" lIns="0" tIns="0" rIns="0" bIns="0" rtlCol="0">
            <a:spAutoFit/>
          </a:bodyPr>
          <a:lstStyle/>
          <a:p>
            <a:pPr algn="l" fontAlgn="base">
              <a:spcBef>
                <a:spcPct val="50000"/>
              </a:spcBef>
              <a:spcAft>
                <a:spcPct val="0"/>
              </a:spcAft>
              <a:buClr>
                <a:schemeClr val="tx1"/>
              </a:buClr>
              <a:buSzPct val="100000"/>
            </a:pPr>
            <a:r>
              <a:rPr lang="en-US" sz="2400" kern="0" dirty="0">
                <a:solidFill>
                  <a:schemeClr val="bg1"/>
                </a:solidFill>
                <a:latin typeface="72 Brand" panose="020B0504030603020204" pitchFamily="34" charset="0"/>
                <a:ea typeface="Arial Unicode MS" pitchFamily="34" charset="-128"/>
                <a:cs typeface="Arial Unicode MS" pitchFamily="34" charset="-128"/>
              </a:rPr>
              <a:t>Please submit your completed pitch deck </a:t>
            </a:r>
            <a:r>
              <a:rPr lang="en-US" sz="2400" kern="0" dirty="0">
                <a:solidFill>
                  <a:schemeClr val="bg1"/>
                </a:solidFill>
                <a:latin typeface="72 Brand" panose="020B0504030603020204" pitchFamily="34" charset="0"/>
                <a:ea typeface="Arial Unicode MS" pitchFamily="34" charset="-128"/>
                <a:cs typeface="Arial Unicode MS" pitchFamily="34" charset="-128"/>
                <a:hlinkClick r:id="rId2"/>
              </a:rPr>
              <a:t>here</a:t>
            </a:r>
            <a:r>
              <a:rPr lang="en-US" sz="2400" kern="0" dirty="0">
                <a:solidFill>
                  <a:schemeClr val="bg1"/>
                </a:solidFill>
                <a:latin typeface="72 Brand" panose="020B0504030603020204" pitchFamily="34" charset="0"/>
                <a:ea typeface="Arial Unicode MS" pitchFamily="34" charset="-128"/>
                <a:cs typeface="Arial Unicode MS" pitchFamily="34" charset="-128"/>
              </a:rPr>
              <a:t> before 1 September 2025 and copy your Customer Success Partner. </a:t>
            </a:r>
            <a:endParaRPr lang="en-AU" sz="2400" kern="0" dirty="0" err="1">
              <a:solidFill>
                <a:schemeClr val="bg1"/>
              </a:solidFill>
              <a:latin typeface="72 Brand" panose="020B0504030603020204" pitchFamily="34" charset="0"/>
              <a:ea typeface="Arial Unicode MS" pitchFamily="34" charset="-128"/>
              <a:cs typeface="Arial Unicode MS" pitchFamily="34" charset="-128"/>
            </a:endParaRPr>
          </a:p>
        </p:txBody>
      </p:sp>
      <p:sp>
        <p:nvSpPr>
          <p:cNvPr id="18" name="TextBox 17">
            <a:extLst>
              <a:ext uri="{FF2B5EF4-FFF2-40B4-BE49-F238E27FC236}">
                <a16:creationId xmlns:a16="http://schemas.microsoft.com/office/drawing/2014/main" id="{0FC02676-CF73-0F6B-9F00-86723B5EBF41}"/>
              </a:ext>
            </a:extLst>
          </p:cNvPr>
          <p:cNvSpPr txBox="1"/>
          <p:nvPr/>
        </p:nvSpPr>
        <p:spPr>
          <a:xfrm>
            <a:off x="6339069" y="3429000"/>
            <a:ext cx="4069080" cy="276999"/>
          </a:xfrm>
          <a:prstGeom prst="rect">
            <a:avLst/>
          </a:prstGeom>
          <a:noFill/>
        </p:spPr>
        <p:txBody>
          <a:bodyPr wrap="square" lIns="0" tIns="0" rIns="0" bIns="0" rtlCol="0">
            <a:spAutoFit/>
          </a:bodyPr>
          <a:lstStyle/>
          <a:p>
            <a:pPr algn="l" fontAlgn="base">
              <a:spcBef>
                <a:spcPct val="50000"/>
              </a:spcBef>
              <a:spcAft>
                <a:spcPct val="0"/>
              </a:spcAft>
              <a:buClr>
                <a:schemeClr val="tx1"/>
              </a:buClr>
              <a:buSzPct val="100000"/>
            </a:pPr>
            <a:r>
              <a:rPr lang="en-US" sz="1800" b="1" kern="0" dirty="0">
                <a:solidFill>
                  <a:schemeClr val="bg1"/>
                </a:solidFill>
                <a:latin typeface="72 Brand" panose="020B0504030603020204" pitchFamily="34" charset="0"/>
                <a:ea typeface="Arial Unicode MS" pitchFamily="34" charset="-128"/>
                <a:cs typeface="Arial Unicode MS" pitchFamily="34" charset="-128"/>
              </a:rPr>
              <a:t>Thank you and Good Luck!</a:t>
            </a:r>
            <a:endParaRPr lang="en-AU" sz="1800" b="1" kern="0" dirty="0" err="1">
              <a:solidFill>
                <a:schemeClr val="bg1"/>
              </a:solidFill>
              <a:latin typeface="72 Brand" panose="020B0504030603020204" pitchFamily="34" charset="0"/>
              <a:ea typeface="Arial Unicode MS" pitchFamily="34" charset="-128"/>
              <a:cs typeface="Arial Unicode MS" pitchFamily="34" charset="-128"/>
            </a:endParaRPr>
          </a:p>
        </p:txBody>
      </p:sp>
    </p:spTree>
    <p:extLst>
      <p:ext uri="{BB962C8B-B14F-4D97-AF65-F5344CB8AC3E}">
        <p14:creationId xmlns:p14="http://schemas.microsoft.com/office/powerpoint/2010/main" val="289954263"/>
      </p:ext>
    </p:extLst>
  </p:cSld>
  <p:clrMapOvr>
    <a:masterClrMapping/>
  </p:clrMapOvr>
</p:sld>
</file>

<file path=ppt/theme/theme1.xml><?xml version="1.0" encoding="utf-8"?>
<a:theme xmlns:a="http://schemas.openxmlformats.org/drawingml/2006/main" name="Office Theme">
  <a:themeElements>
    <a:clrScheme name="Custom 176">
      <a:dk1>
        <a:srgbClr val="000000"/>
      </a:dk1>
      <a:lt1>
        <a:srgbClr val="FFFFFF"/>
      </a:lt1>
      <a:dk2>
        <a:srgbClr val="A9B3BE"/>
      </a:dk2>
      <a:lt2>
        <a:srgbClr val="EAECEE"/>
      </a:lt2>
      <a:accent1>
        <a:srgbClr val="001449"/>
      </a:accent1>
      <a:accent2>
        <a:srgbClr val="002A86"/>
      </a:accent2>
      <a:accent3>
        <a:srgbClr val="0070F2"/>
      </a:accent3>
      <a:accent4>
        <a:srgbClr val="1B90FF"/>
      </a:accent4>
      <a:accent5>
        <a:srgbClr val="89D1FF"/>
      </a:accent5>
      <a:accent6>
        <a:srgbClr val="D1EFFF"/>
      </a:accent6>
      <a:hlink>
        <a:srgbClr val="1B90FF"/>
      </a:hlink>
      <a:folHlink>
        <a:srgbClr val="000000"/>
      </a:folHlink>
    </a:clrScheme>
    <a:fontScheme name="Intuitive Font Theme">
      <a:majorFont>
        <a:latin typeface="Arial Bol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sz="1400" dirty="0" err="1" smtClean="0">
            <a:solidFill>
              <a:schemeClr val="accent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1905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sz="1400" dirty="0" smtClean="0">
            <a:solidFill>
              <a:schemeClr val="accent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F000BBCBCCCCA4D86B9AA8A5E93A5D4" ma:contentTypeVersion="18" ma:contentTypeDescription="Create a new document." ma:contentTypeScope="" ma:versionID="1242c6ea0e3ef8cbaa0e4d61103748f9">
  <xsd:schema xmlns:xsd="http://www.w3.org/2001/XMLSchema" xmlns:xs="http://www.w3.org/2001/XMLSchema" xmlns:p="http://schemas.microsoft.com/office/2006/metadata/properties" xmlns:ns2="b1ef42a0-3d8c-4421-95cd-2b2be49fa104" xmlns:ns3="c34a8fd0-3fd7-4052-bde9-c989cc39c884" targetNamespace="http://schemas.microsoft.com/office/2006/metadata/properties" ma:root="true" ma:fieldsID="0648a1a8ff9efb8e6b013f60e406aa02" ns2:_="" ns3:_="">
    <xsd:import namespace="b1ef42a0-3d8c-4421-95cd-2b2be49fa104"/>
    <xsd:import namespace="c34a8fd0-3fd7-4052-bde9-c989cc39c88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ef42a0-3d8c-4421-95cd-2b2be49fa1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7b3fb9d-ee0a-40a8-bd42-4026b75186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4a8fd0-3fd7-4052-bde9-c989cc39c88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af017fe-88b6-4684-b55f-2ffc1b63d31d}" ma:internalName="TaxCatchAll" ma:showField="CatchAllData" ma:web="c34a8fd0-3fd7-4052-bde9-c989cc39c8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ef42a0-3d8c-4421-95cd-2b2be49fa104">
      <Terms xmlns="http://schemas.microsoft.com/office/infopath/2007/PartnerControls"/>
    </lcf76f155ced4ddcb4097134ff3c332f>
    <TaxCatchAll xmlns="c34a8fd0-3fd7-4052-bde9-c989cc39c884" xsi:nil="true"/>
    <SharedWithUsers xmlns="c34a8fd0-3fd7-4052-bde9-c989cc39c884">
      <UserInfo>
        <DisplayName>Hansen, Gitte</DisplayName>
        <AccountId>392</AccountId>
        <AccountType/>
      </UserInfo>
      <UserInfo>
        <DisplayName>Mahoney, Kyle</DisplayName>
        <AccountId>2633</AccountId>
        <AccountType/>
      </UserInfo>
      <UserInfo>
        <DisplayName>Klumpen, Sandra</DisplayName>
        <AccountId>135</AccountId>
        <AccountType/>
      </UserInfo>
    </SharedWithUsers>
  </documentManagement>
</p:properties>
</file>

<file path=customXml/itemProps1.xml><?xml version="1.0" encoding="utf-8"?>
<ds:datastoreItem xmlns:ds="http://schemas.openxmlformats.org/officeDocument/2006/customXml" ds:itemID="{ADEB9CB8-3C47-4F52-8B4E-2E12180C39D5}">
  <ds:schemaRefs>
    <ds:schemaRef ds:uri="http://schemas.microsoft.com/sharepoint/v3/contenttype/forms"/>
  </ds:schemaRefs>
</ds:datastoreItem>
</file>

<file path=customXml/itemProps2.xml><?xml version="1.0" encoding="utf-8"?>
<ds:datastoreItem xmlns:ds="http://schemas.openxmlformats.org/officeDocument/2006/customXml" ds:itemID="{FE159B65-22C5-4E65-8A87-86F55E3672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ef42a0-3d8c-4421-95cd-2b2be49fa104"/>
    <ds:schemaRef ds:uri="c34a8fd0-3fd7-4052-bde9-c989cc39c8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65F242-C355-4FF5-83B1-7321D86E50C4}">
  <ds:schemaRefs>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c34a8fd0-3fd7-4052-bde9-c989cc39c884"/>
    <ds:schemaRef ds:uri="http://purl.org/dc/elements/1.1/"/>
    <ds:schemaRef ds:uri="http://schemas.openxmlformats.org/package/2006/metadata/core-properties"/>
    <ds:schemaRef ds:uri="b1ef42a0-3d8c-4421-95cd-2b2be49fa104"/>
    <ds:schemaRef ds:uri="http://purl.org/dc/dcmitype/"/>
    <ds:schemaRef ds:uri="http://purl.org/dc/terms/"/>
  </ds:schemaRefs>
</ds:datastoreItem>
</file>

<file path=docMetadata/LabelInfo.xml><?xml version="1.0" encoding="utf-8"?>
<clbl:labelList xmlns:clbl="http://schemas.microsoft.com/office/2020/mipLabelMetadata">
  <clbl:label id="{42f7676c-f455-423c-82f6-dc2d99791af7}" enabled="0" method="" siteId="{42f7676c-f455-423c-82f6-dc2d99791af7}" removed="1"/>
</clbl:labelList>
</file>

<file path=docProps/app.xml><?xml version="1.0" encoding="utf-8"?>
<Properties xmlns="http://schemas.openxmlformats.org/officeDocument/2006/extended-properties" xmlns:vt="http://schemas.openxmlformats.org/officeDocument/2006/docPropsVTypes">
  <TotalTime>11893</TotalTime>
  <Words>489</Words>
  <Application>Microsoft Office PowerPoint</Application>
  <PresentationFormat>Widescreen</PresentationFormat>
  <Paragraphs>33</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Leopold</dc:creator>
  <cp:lastModifiedBy>Hansen, Gitte</cp:lastModifiedBy>
  <cp:revision>7</cp:revision>
  <dcterms:created xsi:type="dcterms:W3CDTF">2022-11-30T19:35:42Z</dcterms:created>
  <dcterms:modified xsi:type="dcterms:W3CDTF">2025-05-08T02:28:02Z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0x010100BF000BBCBCCCCA4D86B9AA8A5E93A5D4</vt:lpwstr>
  </property>
  <property fmtid="{D5CDD505-2E9C-101B-9397-08002B2CF9AE}" pid="3" name="MediaServiceImageTags">
    <vt:lpwstr/>
  </property>
</Properties>
</file>